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x="18288000" cy="10287000"/>
  <p:notesSz cx="6858000" cy="9144000"/>
  <p:embeddedFontLst>
    <p:embeddedFont>
      <p:font typeface="Francois One" charset="1" panose="02000503040000020004"/>
      <p:regular r:id="rId66"/>
    </p:embeddedFont>
    <p:embeddedFont>
      <p:font typeface="Public Sans Bold" charset="1" panose="00000000000000000000"/>
      <p:regular r:id="rId67"/>
    </p:embeddedFont>
    <p:embeddedFont>
      <p:font typeface="Public Sans" charset="1" panose="00000000000000000000"/>
      <p:regular r:id="rId68"/>
    </p:embeddedFont>
    <p:embeddedFont>
      <p:font typeface="Arimo" charset="1" panose="020B0604020202020204"/>
      <p:regular r:id="rId69"/>
    </p:embeddedFont>
    <p:embeddedFont>
      <p:font typeface="Arimo Bold" charset="1" panose="020B0704020202020204"/>
      <p:regular r:id="rId70"/>
    </p:embeddedFont>
    <p:embeddedFont>
      <p:font typeface="Public Sans Italics" charset="1" panose="00000000000000000000"/>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3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1.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55.png" Type="http://schemas.openxmlformats.org/officeDocument/2006/relationships/image"/><Relationship Id="rId4" Target="https://www.kaggle.com/datasets/prosperchuks/health-dataset?select=hypertension_data.csv" TargetMode="External" Type="http://schemas.openxmlformats.org/officeDocument/2006/relationships/hyperlink"/></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56.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5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 Id="rId4" Target="../media/image63.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0" y="-82009"/>
            <a:ext cx="11489055" cy="7052907"/>
          </a:xfrm>
          <a:custGeom>
            <a:avLst/>
            <a:gdLst/>
            <a:ahLst/>
            <a:cxnLst/>
            <a:rect r="r" b="b" t="t" l="l"/>
            <a:pathLst>
              <a:path h="7052907" w="11489055">
                <a:moveTo>
                  <a:pt x="0" y="0"/>
                </a:moveTo>
                <a:lnTo>
                  <a:pt x="11489055" y="0"/>
                </a:lnTo>
                <a:lnTo>
                  <a:pt x="11489055" y="7052906"/>
                </a:lnTo>
                <a:lnTo>
                  <a:pt x="0" y="7052906"/>
                </a:lnTo>
                <a:lnTo>
                  <a:pt x="0" y="0"/>
                </a:lnTo>
                <a:close/>
              </a:path>
            </a:pathLst>
          </a:custGeom>
          <a:blipFill>
            <a:blip r:embed="rId2"/>
            <a:stretch>
              <a:fillRect l="0" t="-4519" r="0" b="-4519"/>
            </a:stretch>
          </a:blipFill>
        </p:spPr>
      </p:sp>
      <p:sp>
        <p:nvSpPr>
          <p:cNvPr name="AutoShape 3" id="3"/>
          <p:cNvSpPr/>
          <p:nvPr/>
        </p:nvSpPr>
        <p:spPr>
          <a:xfrm rot="-2504656">
            <a:off x="5852623" y="-213312"/>
            <a:ext cx="15921804" cy="12788626"/>
          </a:xfrm>
          <a:prstGeom prst="rect">
            <a:avLst/>
          </a:prstGeom>
          <a:solidFill>
            <a:srgbClr val="FFFFFF"/>
          </a:solidFill>
        </p:spPr>
      </p:sp>
      <p:grpSp>
        <p:nvGrpSpPr>
          <p:cNvPr name="Group 4" id="4"/>
          <p:cNvGrpSpPr/>
          <p:nvPr/>
        </p:nvGrpSpPr>
        <p:grpSpPr>
          <a:xfrm rot="5400000">
            <a:off x="219073" y="-219073"/>
            <a:ext cx="4716515" cy="5154662"/>
            <a:chOff x="0" y="0"/>
            <a:chExt cx="6869494" cy="7507644"/>
          </a:xfrm>
        </p:grpSpPr>
        <p:sp>
          <p:nvSpPr>
            <p:cNvPr name="Freeform 5" id="5"/>
            <p:cNvSpPr/>
            <p:nvPr/>
          </p:nvSpPr>
          <p:spPr>
            <a:xfrm flipH="false" flipV="false" rot="0">
              <a:off x="0" y="0"/>
              <a:ext cx="6869494" cy="7507645"/>
            </a:xfrm>
            <a:custGeom>
              <a:avLst/>
              <a:gdLst/>
              <a:ahLst/>
              <a:cxnLst/>
              <a:rect r="r" b="b" t="t" l="l"/>
              <a:pathLst>
                <a:path h="7507645" w="6869494">
                  <a:moveTo>
                    <a:pt x="6869494" y="7507645"/>
                  </a:moveTo>
                  <a:lnTo>
                    <a:pt x="0" y="7507645"/>
                  </a:lnTo>
                  <a:lnTo>
                    <a:pt x="0" y="0"/>
                  </a:lnTo>
                  <a:lnTo>
                    <a:pt x="6869494" y="7507645"/>
                  </a:lnTo>
                  <a:close/>
                </a:path>
              </a:pathLst>
            </a:custGeom>
            <a:solidFill>
              <a:srgbClr val="EA4B33"/>
            </a:solidFill>
          </p:spPr>
        </p:sp>
      </p:grpSp>
      <p:grpSp>
        <p:nvGrpSpPr>
          <p:cNvPr name="Group 6" id="6"/>
          <p:cNvGrpSpPr/>
          <p:nvPr/>
        </p:nvGrpSpPr>
        <p:grpSpPr>
          <a:xfrm rot="0">
            <a:off x="0" y="0"/>
            <a:ext cx="7898932" cy="10287000"/>
            <a:chOff x="0" y="0"/>
            <a:chExt cx="8851059" cy="11526982"/>
          </a:xfrm>
        </p:grpSpPr>
        <p:sp>
          <p:nvSpPr>
            <p:cNvPr name="Freeform 7" id="7"/>
            <p:cNvSpPr/>
            <p:nvPr/>
          </p:nvSpPr>
          <p:spPr>
            <a:xfrm flipH="false" flipV="false" rot="0">
              <a:off x="0" y="0"/>
              <a:ext cx="8851059" cy="11526982"/>
            </a:xfrm>
            <a:custGeom>
              <a:avLst/>
              <a:gdLst/>
              <a:ahLst/>
              <a:cxnLst/>
              <a:rect r="r" b="b" t="t" l="l"/>
              <a:pathLst>
                <a:path h="11526982" w="8851059">
                  <a:moveTo>
                    <a:pt x="8851059" y="11526982"/>
                  </a:moveTo>
                  <a:lnTo>
                    <a:pt x="0" y="11526982"/>
                  </a:lnTo>
                  <a:lnTo>
                    <a:pt x="0" y="0"/>
                  </a:lnTo>
                  <a:lnTo>
                    <a:pt x="8851059" y="11526982"/>
                  </a:lnTo>
                  <a:close/>
                </a:path>
              </a:pathLst>
            </a:custGeom>
            <a:solidFill>
              <a:srgbClr val="052896"/>
            </a:solidFill>
          </p:spPr>
        </p:sp>
      </p:grpSp>
      <p:grpSp>
        <p:nvGrpSpPr>
          <p:cNvPr name="Group 8" id="8"/>
          <p:cNvGrpSpPr/>
          <p:nvPr/>
        </p:nvGrpSpPr>
        <p:grpSpPr>
          <a:xfrm rot="0">
            <a:off x="6807878" y="3690893"/>
            <a:ext cx="10451422" cy="5567407"/>
            <a:chOff x="0" y="0"/>
            <a:chExt cx="13935229" cy="7423209"/>
          </a:xfrm>
        </p:grpSpPr>
        <p:sp>
          <p:nvSpPr>
            <p:cNvPr name="TextBox 9" id="9"/>
            <p:cNvSpPr txBox="true"/>
            <p:nvPr/>
          </p:nvSpPr>
          <p:spPr>
            <a:xfrm rot="0">
              <a:off x="0" y="-123825"/>
              <a:ext cx="13935229" cy="5599819"/>
            </a:xfrm>
            <a:prstGeom prst="rect">
              <a:avLst/>
            </a:prstGeom>
          </p:spPr>
          <p:txBody>
            <a:bodyPr anchor="t" rtlCol="false" tIns="0" lIns="0" bIns="0" rIns="0">
              <a:spAutoFit/>
            </a:bodyPr>
            <a:lstStyle/>
            <a:p>
              <a:pPr algn="r">
                <a:lnSpc>
                  <a:spcPts val="8433"/>
                </a:lnSpc>
              </a:pPr>
              <a:r>
                <a:rPr lang="en-US" sz="6023">
                  <a:solidFill>
                    <a:srgbClr val="191919"/>
                  </a:solidFill>
                  <a:latin typeface="Francois One"/>
                </a:rPr>
                <a:t>PHÂN TÍCH DỮ LIỆU XẾP HẠNG</a:t>
              </a:r>
            </a:p>
            <a:p>
              <a:pPr algn="r">
                <a:lnSpc>
                  <a:spcPts val="8433"/>
                </a:lnSpc>
              </a:pPr>
              <a:r>
                <a:rPr lang="en-US" sz="6023">
                  <a:solidFill>
                    <a:srgbClr val="191919"/>
                  </a:solidFill>
                  <a:latin typeface="Francois One"/>
                </a:rPr>
                <a:t> VÀ ĐÁNH GIÁ SẢN PHẨM</a:t>
              </a:r>
            </a:p>
            <a:p>
              <a:pPr algn="r">
                <a:lnSpc>
                  <a:spcPts val="8433"/>
                </a:lnSpc>
              </a:pPr>
              <a:r>
                <a:rPr lang="en-US" sz="6023">
                  <a:solidFill>
                    <a:srgbClr val="191919"/>
                  </a:solidFill>
                  <a:latin typeface="Francois One"/>
                </a:rPr>
                <a:t>TRÊN WEBSITE CHÍNH THỨC</a:t>
              </a:r>
            </a:p>
            <a:p>
              <a:pPr algn="r" marL="0" indent="0" lvl="0">
                <a:lnSpc>
                  <a:spcPts val="8433"/>
                </a:lnSpc>
              </a:pPr>
              <a:r>
                <a:rPr lang="en-US" sz="6023">
                  <a:solidFill>
                    <a:srgbClr val="191919"/>
                  </a:solidFill>
                  <a:latin typeface="Francois One"/>
                </a:rPr>
                <a:t>CỦA AMAZON (3/2022 - 6/2022)</a:t>
              </a:r>
            </a:p>
          </p:txBody>
        </p:sp>
        <p:sp>
          <p:nvSpPr>
            <p:cNvPr name="TextBox 10" id="10"/>
            <p:cNvSpPr txBox="true"/>
            <p:nvPr/>
          </p:nvSpPr>
          <p:spPr>
            <a:xfrm rot="0">
              <a:off x="7889930" y="5698126"/>
              <a:ext cx="6045299" cy="1140883"/>
            </a:xfrm>
            <a:prstGeom prst="rect">
              <a:avLst/>
            </a:prstGeom>
          </p:spPr>
          <p:txBody>
            <a:bodyPr anchor="t" rtlCol="false" tIns="0" lIns="0" bIns="0" rIns="0">
              <a:spAutoFit/>
            </a:bodyPr>
            <a:lstStyle/>
            <a:p>
              <a:pPr algn="just">
                <a:lnSpc>
                  <a:spcPts val="3499"/>
                </a:lnSpc>
              </a:pPr>
              <a:r>
                <a:rPr lang="en-US" sz="2499">
                  <a:solidFill>
                    <a:srgbClr val="191919"/>
                  </a:solidFill>
                  <a:latin typeface="Public Sans Bold"/>
                </a:rPr>
                <a:t>GVHD:</a:t>
              </a:r>
            </a:p>
            <a:p>
              <a:pPr algn="just">
                <a:lnSpc>
                  <a:spcPts val="3499"/>
                </a:lnSpc>
              </a:pPr>
              <a:r>
                <a:rPr lang="en-US" sz="2499">
                  <a:solidFill>
                    <a:srgbClr val="191919"/>
                  </a:solidFill>
                  <a:latin typeface="Public Sans"/>
                </a:rPr>
                <a:t>ThS. Đỗ Thị Minh Phụng</a:t>
              </a:r>
            </a:p>
          </p:txBody>
        </p:sp>
        <p:sp>
          <p:nvSpPr>
            <p:cNvPr name="TextBox 11" id="11"/>
            <p:cNvSpPr txBox="true"/>
            <p:nvPr/>
          </p:nvSpPr>
          <p:spPr>
            <a:xfrm rot="0">
              <a:off x="1529320" y="5698126"/>
              <a:ext cx="6360609" cy="1725083"/>
            </a:xfrm>
            <a:prstGeom prst="rect">
              <a:avLst/>
            </a:prstGeom>
          </p:spPr>
          <p:txBody>
            <a:bodyPr anchor="t" rtlCol="false" tIns="0" lIns="0" bIns="0" rIns="0">
              <a:spAutoFit/>
            </a:bodyPr>
            <a:lstStyle/>
            <a:p>
              <a:pPr algn="just">
                <a:lnSpc>
                  <a:spcPts val="3499"/>
                </a:lnSpc>
              </a:pPr>
              <a:r>
                <a:rPr lang="en-US" sz="2499">
                  <a:solidFill>
                    <a:srgbClr val="191919"/>
                  </a:solidFill>
                  <a:latin typeface="Public Sans Bold"/>
                </a:rPr>
                <a:t>Nhóm 1:</a:t>
              </a:r>
            </a:p>
            <a:p>
              <a:pPr algn="just">
                <a:lnSpc>
                  <a:spcPts val="3499"/>
                </a:lnSpc>
              </a:pPr>
              <a:r>
                <a:rPr lang="en-US" sz="2499">
                  <a:solidFill>
                    <a:srgbClr val="191919"/>
                  </a:solidFill>
                  <a:latin typeface="Public Sans"/>
                </a:rPr>
                <a:t>Nguyễn Chí Thi - 21522614</a:t>
              </a:r>
            </a:p>
            <a:p>
              <a:pPr algn="just">
                <a:lnSpc>
                  <a:spcPts val="3499"/>
                </a:lnSpc>
              </a:pPr>
              <a:r>
                <a:rPr lang="en-US" sz="2499">
                  <a:solidFill>
                    <a:srgbClr val="191919"/>
                  </a:solidFill>
                  <a:latin typeface="Public Sans"/>
                </a:rPr>
                <a:t>Bùi Lê Trọng Đức - 21520725</a:t>
              </a:r>
            </a:p>
          </p:txBody>
        </p:sp>
      </p:grpSp>
      <p:sp>
        <p:nvSpPr>
          <p:cNvPr name="Freeform 12" id="12"/>
          <p:cNvSpPr/>
          <p:nvPr/>
        </p:nvSpPr>
        <p:spPr>
          <a:xfrm flipH="false" flipV="false" rot="0">
            <a:off x="16373315" y="1028700"/>
            <a:ext cx="885985" cy="1057309"/>
          </a:xfrm>
          <a:custGeom>
            <a:avLst/>
            <a:gdLst/>
            <a:ahLst/>
            <a:cxnLst/>
            <a:rect r="r" b="b" t="t" l="l"/>
            <a:pathLst>
              <a:path h="1057309" w="885985">
                <a:moveTo>
                  <a:pt x="0" y="0"/>
                </a:moveTo>
                <a:lnTo>
                  <a:pt x="885985" y="0"/>
                </a:lnTo>
                <a:lnTo>
                  <a:pt x="885985" y="1057309"/>
                </a:lnTo>
                <a:lnTo>
                  <a:pt x="0" y="1057309"/>
                </a:lnTo>
                <a:lnTo>
                  <a:pt x="0" y="0"/>
                </a:lnTo>
                <a:close/>
              </a:path>
            </a:pathLst>
          </a:custGeom>
          <a:blipFill>
            <a:blip r:embed="rId3"/>
            <a:stretch>
              <a:fillRect l="0" t="0" r="0" b="0"/>
            </a:stretch>
          </a:blipFill>
        </p:spPr>
      </p:sp>
      <p:sp>
        <p:nvSpPr>
          <p:cNvPr name="TextBox 13" id="13"/>
          <p:cNvSpPr txBox="true"/>
          <p:nvPr/>
        </p:nvSpPr>
        <p:spPr>
          <a:xfrm rot="0">
            <a:off x="12785956" y="1196610"/>
            <a:ext cx="3354459" cy="673864"/>
          </a:xfrm>
          <a:prstGeom prst="rect">
            <a:avLst/>
          </a:prstGeom>
        </p:spPr>
        <p:txBody>
          <a:bodyPr anchor="t" rtlCol="false" tIns="0" lIns="0" bIns="0" rIns="0">
            <a:spAutoFit/>
          </a:bodyPr>
          <a:lstStyle/>
          <a:p>
            <a:pPr algn="r">
              <a:lnSpc>
                <a:spcPts val="2712"/>
              </a:lnSpc>
            </a:pPr>
            <a:r>
              <a:rPr lang="en-US" sz="1937">
                <a:solidFill>
                  <a:srgbClr val="191919"/>
                </a:solidFill>
                <a:latin typeface="Public Sans Bold"/>
              </a:rPr>
              <a:t>IS217.O21</a:t>
            </a:r>
          </a:p>
          <a:p>
            <a:pPr algn="r">
              <a:lnSpc>
                <a:spcPts val="2712"/>
              </a:lnSpc>
            </a:pPr>
            <a:r>
              <a:rPr lang="en-US" sz="1937">
                <a:solidFill>
                  <a:srgbClr val="191919"/>
                </a:solidFill>
                <a:latin typeface="Public Sans Bold"/>
              </a:rPr>
              <a:t>KHO DỮ LIỆU VÀ OLAP</a:t>
            </a:r>
          </a:p>
        </p:txBody>
      </p:sp>
      <p:sp>
        <p:nvSpPr>
          <p:cNvPr name="TextBox 14" id="14"/>
          <p:cNvSpPr txBox="true"/>
          <p:nvPr/>
        </p:nvSpPr>
        <p:spPr>
          <a:xfrm rot="0">
            <a:off x="17734446" y="9563061"/>
            <a:ext cx="211931"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7633129" cy="10287000"/>
          </a:xfrm>
          <a:prstGeom prst="rect">
            <a:avLst/>
          </a:prstGeom>
          <a:solidFill>
            <a:srgbClr val="052896"/>
          </a:solidFill>
        </p:spPr>
      </p:sp>
      <p:sp>
        <p:nvSpPr>
          <p:cNvPr name="Freeform 3" id="3"/>
          <p:cNvSpPr/>
          <p:nvPr/>
        </p:nvSpPr>
        <p:spPr>
          <a:xfrm flipH="false" flipV="false" rot="0">
            <a:off x="6438082" y="2339097"/>
            <a:ext cx="11374437" cy="5692529"/>
          </a:xfrm>
          <a:custGeom>
            <a:avLst/>
            <a:gdLst/>
            <a:ahLst/>
            <a:cxnLst/>
            <a:rect r="r" b="b" t="t" l="l"/>
            <a:pathLst>
              <a:path h="5692529" w="11374437">
                <a:moveTo>
                  <a:pt x="0" y="0"/>
                </a:moveTo>
                <a:lnTo>
                  <a:pt x="11374437" y="0"/>
                </a:lnTo>
                <a:lnTo>
                  <a:pt x="11374437" y="5692529"/>
                </a:lnTo>
                <a:lnTo>
                  <a:pt x="0" y="5692529"/>
                </a:lnTo>
                <a:lnTo>
                  <a:pt x="0" y="0"/>
                </a:lnTo>
                <a:close/>
              </a:path>
            </a:pathLst>
          </a:custGeom>
          <a:blipFill>
            <a:blip r:embed="rId2"/>
            <a:stretch>
              <a:fillRect l="0" t="0" r="0" b="0"/>
            </a:stretch>
          </a:blipFill>
        </p:spPr>
      </p:sp>
      <p:grpSp>
        <p:nvGrpSpPr>
          <p:cNvPr name="Group 4" id="4"/>
          <p:cNvGrpSpPr/>
          <p:nvPr/>
        </p:nvGrpSpPr>
        <p:grpSpPr>
          <a:xfrm rot="0">
            <a:off x="1028700" y="1028700"/>
            <a:ext cx="5409382" cy="1938563"/>
            <a:chOff x="0" y="0"/>
            <a:chExt cx="7212509" cy="2584750"/>
          </a:xfrm>
        </p:grpSpPr>
        <p:sp>
          <p:nvSpPr>
            <p:cNvPr name="TextBox 5" id="5"/>
            <p:cNvSpPr txBox="true"/>
            <p:nvPr/>
          </p:nvSpPr>
          <p:spPr>
            <a:xfrm rot="0">
              <a:off x="0" y="-9525"/>
              <a:ext cx="7212509" cy="1228725"/>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FFFFFF"/>
                  </a:solidFill>
                  <a:latin typeface="Francois One"/>
                </a:rPr>
                <a:t>Decomposition</a:t>
              </a:r>
            </a:p>
          </p:txBody>
        </p:sp>
        <p:sp>
          <p:nvSpPr>
            <p:cNvPr name="TextBox 6" id="6"/>
            <p:cNvSpPr txBox="true"/>
            <p:nvPr/>
          </p:nvSpPr>
          <p:spPr>
            <a:xfrm rot="0">
              <a:off x="0" y="2216512"/>
              <a:ext cx="5475791" cy="437938"/>
            </a:xfrm>
            <a:prstGeom prst="rect">
              <a:avLst/>
            </a:prstGeom>
          </p:spPr>
          <p:txBody>
            <a:bodyPr anchor="t" rtlCol="false" tIns="0" lIns="0" bIns="0" rIns="0">
              <a:spAutoFit/>
            </a:bodyPr>
            <a:lstStyle/>
            <a:p>
              <a:pPr algn="l" marL="0" indent="0" lvl="0">
                <a:lnSpc>
                  <a:spcPts val="2697"/>
                </a:lnSpc>
                <a:spcBef>
                  <a:spcPct val="0"/>
                </a:spcBef>
              </a:pPr>
            </a:p>
          </p:txBody>
        </p:sp>
      </p:grpSp>
      <p:sp>
        <p:nvSpPr>
          <p:cNvPr name="TextBox 7" id="7"/>
          <p:cNvSpPr txBox="true"/>
          <p:nvPr/>
        </p:nvSpPr>
        <p:spPr>
          <a:xfrm rot="0">
            <a:off x="1028700" y="2731916"/>
            <a:ext cx="4749934" cy="5299710"/>
          </a:xfrm>
          <a:prstGeom prst="rect">
            <a:avLst/>
          </a:prstGeom>
        </p:spPr>
        <p:txBody>
          <a:bodyPr anchor="t" rtlCol="false" tIns="0" lIns="0" bIns="0" rIns="0">
            <a:spAutoFit/>
          </a:bodyPr>
          <a:lstStyle/>
          <a:p>
            <a:pPr algn="l">
              <a:lnSpc>
                <a:spcPts val="3604"/>
              </a:lnSpc>
            </a:pPr>
            <a:r>
              <a:rPr lang="en-US" sz="2574">
                <a:solidFill>
                  <a:srgbClr val="FFFFFF"/>
                </a:solidFill>
                <a:latin typeface="Public Sans"/>
              </a:rPr>
              <a:t> Stage này là để phân rã nguồn dữ liệu gốc ban đầu thành các dòng dữ liệu thích hợp cho tất cả các quan hệ có trong kho dữ liệu (Dim_Date, Dim_Product, Dim_Location, Dim_Status, Dim_Fulfilment).</a:t>
            </a:r>
          </a:p>
          <a:p>
            <a:pPr algn="l">
              <a:lnSpc>
                <a:spcPts val="3325"/>
              </a:lnSpc>
            </a:pPr>
          </a:p>
          <a:p>
            <a:pPr algn="l">
              <a:lnSpc>
                <a:spcPts val="3325"/>
              </a:lnSpc>
            </a:pPr>
            <a:r>
              <a:rPr lang="en-US" sz="2375">
                <a:solidFill>
                  <a:srgbClr val="FFFFFF"/>
                </a:solidFill>
                <a:latin typeface="Public Sans Italics"/>
              </a:rPr>
              <a:t>Note: Bảng Fact vẫn được decomposed từ nguồn dữ liệu ban đầu nhưng sẽ được xử lý chi tiết ở phần sau.</a:t>
            </a:r>
          </a:p>
        </p:txBody>
      </p:sp>
      <p:sp>
        <p:nvSpPr>
          <p:cNvPr name="TextBox 8" id="8"/>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7633129" cy="10287000"/>
          </a:xfrm>
          <a:prstGeom prst="rect">
            <a:avLst/>
          </a:prstGeom>
          <a:solidFill>
            <a:srgbClr val="052896"/>
          </a:solidFill>
        </p:spPr>
      </p:sp>
      <p:sp>
        <p:nvSpPr>
          <p:cNvPr name="Freeform 3" id="3"/>
          <p:cNvSpPr/>
          <p:nvPr/>
        </p:nvSpPr>
        <p:spPr>
          <a:xfrm flipH="false" flipV="false" rot="0">
            <a:off x="8739538" y="1028700"/>
            <a:ext cx="8519762" cy="7970532"/>
          </a:xfrm>
          <a:custGeom>
            <a:avLst/>
            <a:gdLst/>
            <a:ahLst/>
            <a:cxnLst/>
            <a:rect r="r" b="b" t="t" l="l"/>
            <a:pathLst>
              <a:path h="7970532" w="8519762">
                <a:moveTo>
                  <a:pt x="0" y="0"/>
                </a:moveTo>
                <a:lnTo>
                  <a:pt x="8519762" y="0"/>
                </a:lnTo>
                <a:lnTo>
                  <a:pt x="8519762" y="7970532"/>
                </a:lnTo>
                <a:lnTo>
                  <a:pt x="0" y="7970532"/>
                </a:lnTo>
                <a:lnTo>
                  <a:pt x="0" y="0"/>
                </a:lnTo>
                <a:close/>
              </a:path>
            </a:pathLst>
          </a:custGeom>
          <a:blipFill>
            <a:blip r:embed="rId2"/>
            <a:stretch>
              <a:fillRect l="0" t="0" r="0" b="0"/>
            </a:stretch>
          </a:blipFill>
        </p:spPr>
      </p:sp>
      <p:grpSp>
        <p:nvGrpSpPr>
          <p:cNvPr name="Group 4" id="4"/>
          <p:cNvGrpSpPr/>
          <p:nvPr/>
        </p:nvGrpSpPr>
        <p:grpSpPr>
          <a:xfrm rot="0">
            <a:off x="1028700" y="1028700"/>
            <a:ext cx="5409382" cy="1938563"/>
            <a:chOff x="0" y="0"/>
            <a:chExt cx="7212509" cy="2584750"/>
          </a:xfrm>
        </p:grpSpPr>
        <p:sp>
          <p:nvSpPr>
            <p:cNvPr name="TextBox 5" id="5"/>
            <p:cNvSpPr txBox="true"/>
            <p:nvPr/>
          </p:nvSpPr>
          <p:spPr>
            <a:xfrm rot="0">
              <a:off x="0" y="-9525"/>
              <a:ext cx="7212509" cy="1228725"/>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FFFFFF"/>
                  </a:solidFill>
                  <a:latin typeface="Francois One"/>
                </a:rPr>
                <a:t>Decomposition</a:t>
              </a:r>
            </a:p>
          </p:txBody>
        </p:sp>
        <p:sp>
          <p:nvSpPr>
            <p:cNvPr name="TextBox 6" id="6"/>
            <p:cNvSpPr txBox="true"/>
            <p:nvPr/>
          </p:nvSpPr>
          <p:spPr>
            <a:xfrm rot="0">
              <a:off x="0" y="2216512"/>
              <a:ext cx="5475791" cy="437938"/>
            </a:xfrm>
            <a:prstGeom prst="rect">
              <a:avLst/>
            </a:prstGeom>
          </p:spPr>
          <p:txBody>
            <a:bodyPr anchor="t" rtlCol="false" tIns="0" lIns="0" bIns="0" rIns="0">
              <a:spAutoFit/>
            </a:bodyPr>
            <a:lstStyle/>
            <a:p>
              <a:pPr algn="l" marL="0" indent="0" lvl="0">
                <a:lnSpc>
                  <a:spcPts val="2697"/>
                </a:lnSpc>
                <a:spcBef>
                  <a:spcPct val="0"/>
                </a:spcBef>
              </a:pPr>
            </a:p>
          </p:txBody>
        </p:sp>
      </p:grpSp>
      <p:sp>
        <p:nvSpPr>
          <p:cNvPr name="TextBox 7" id="7"/>
          <p:cNvSpPr txBox="true"/>
          <p:nvPr/>
        </p:nvSpPr>
        <p:spPr>
          <a:xfrm rot="0">
            <a:off x="1028700" y="4358328"/>
            <a:ext cx="4749934" cy="1254125"/>
          </a:xfrm>
          <a:prstGeom prst="rect">
            <a:avLst/>
          </a:prstGeom>
        </p:spPr>
        <p:txBody>
          <a:bodyPr anchor="t" rtlCol="false" tIns="0" lIns="0" bIns="0" rIns="0">
            <a:spAutoFit/>
          </a:bodyPr>
          <a:lstStyle/>
          <a:p>
            <a:pPr algn="l">
              <a:lnSpc>
                <a:spcPts val="3325"/>
              </a:lnSpc>
            </a:pPr>
            <a:r>
              <a:rPr lang="en-US" sz="2375">
                <a:solidFill>
                  <a:srgbClr val="FFFFFF"/>
                </a:solidFill>
                <a:latin typeface="Public Sans"/>
              </a:rPr>
              <a:t>Chia dữ liệu từ cột Copy of Date có kiểu dữ liệu dd/MM/yy thành các cột Day, Month, Year.</a:t>
            </a:r>
          </a:p>
        </p:txBody>
      </p:sp>
      <p:sp>
        <p:nvSpPr>
          <p:cNvPr name="TextBox 8" id="8"/>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806450"/>
            <a:ext cx="7569625" cy="1371600"/>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191919"/>
                </a:solidFill>
                <a:latin typeface="Francois One"/>
              </a:rPr>
              <a:t>Merge Fact</a:t>
            </a:r>
          </a:p>
        </p:txBody>
      </p:sp>
      <p:grpSp>
        <p:nvGrpSpPr>
          <p:cNvPr name="Group 3" id="3"/>
          <p:cNvGrpSpPr/>
          <p:nvPr/>
        </p:nvGrpSpPr>
        <p:grpSpPr>
          <a:xfrm rot="0">
            <a:off x="9765796" y="1028700"/>
            <a:ext cx="7493504" cy="2318429"/>
            <a:chOff x="0" y="0"/>
            <a:chExt cx="9991339" cy="3091238"/>
          </a:xfrm>
        </p:grpSpPr>
        <p:sp>
          <p:nvSpPr>
            <p:cNvPr name="TextBox 4" id="4"/>
            <p:cNvSpPr txBox="true"/>
            <p:nvPr/>
          </p:nvSpPr>
          <p:spPr>
            <a:xfrm rot="0">
              <a:off x="0" y="38100"/>
              <a:ext cx="9991339" cy="1157817"/>
            </a:xfrm>
            <a:prstGeom prst="rect">
              <a:avLst/>
            </a:prstGeom>
          </p:spPr>
          <p:txBody>
            <a:bodyPr anchor="t" rtlCol="false" tIns="0" lIns="0" bIns="0" rIns="0">
              <a:spAutoFit/>
            </a:bodyPr>
            <a:lstStyle/>
            <a:p>
              <a:pPr algn="l" marL="0" indent="0" lvl="0">
                <a:lnSpc>
                  <a:spcPts val="3437"/>
                </a:lnSpc>
              </a:pPr>
              <a:r>
                <a:rPr lang="en-US" sz="3125">
                  <a:solidFill>
                    <a:srgbClr val="191919"/>
                  </a:solidFill>
                  <a:latin typeface="Francois One"/>
                </a:rPr>
                <a:t>Lần lượt loại bỏ các cột dữ liệu trùng của bảng Fact với các Dimension.</a:t>
              </a:r>
            </a:p>
          </p:txBody>
        </p:sp>
        <p:sp>
          <p:nvSpPr>
            <p:cNvPr name="TextBox 5" id="5"/>
            <p:cNvSpPr txBox="true"/>
            <p:nvPr/>
          </p:nvSpPr>
          <p:spPr>
            <a:xfrm rot="0">
              <a:off x="0" y="1920510"/>
              <a:ext cx="9991339" cy="1197822"/>
            </a:xfrm>
            <a:prstGeom prst="rect">
              <a:avLst/>
            </a:prstGeom>
          </p:spPr>
          <p:txBody>
            <a:bodyPr anchor="t" rtlCol="false" tIns="0" lIns="0" bIns="0" rIns="0">
              <a:spAutoFit/>
            </a:bodyPr>
            <a:lstStyle/>
            <a:p>
              <a:pPr algn="l">
                <a:lnSpc>
                  <a:spcPts val="3640"/>
                </a:lnSpc>
              </a:pPr>
              <a:r>
                <a:rPr lang="en-US" sz="2600">
                  <a:solidFill>
                    <a:srgbClr val="191919"/>
                  </a:solidFill>
                  <a:latin typeface="Public Sans"/>
                </a:rPr>
                <a:t>Output của Decomposition sẽ được join lại lần lượt với nhau để tạo thành bảng Fact</a:t>
              </a:r>
            </a:p>
          </p:txBody>
        </p:sp>
      </p:grpSp>
      <p:sp>
        <p:nvSpPr>
          <p:cNvPr name="Freeform 6" id="6"/>
          <p:cNvSpPr/>
          <p:nvPr/>
        </p:nvSpPr>
        <p:spPr>
          <a:xfrm flipH="false" flipV="false" rot="0">
            <a:off x="2797630" y="4671231"/>
            <a:ext cx="12692741" cy="5131108"/>
          </a:xfrm>
          <a:custGeom>
            <a:avLst/>
            <a:gdLst/>
            <a:ahLst/>
            <a:cxnLst/>
            <a:rect r="r" b="b" t="t" l="l"/>
            <a:pathLst>
              <a:path h="5131108" w="12692741">
                <a:moveTo>
                  <a:pt x="0" y="0"/>
                </a:moveTo>
                <a:lnTo>
                  <a:pt x="12692740" y="0"/>
                </a:lnTo>
                <a:lnTo>
                  <a:pt x="12692740" y="5131108"/>
                </a:lnTo>
                <a:lnTo>
                  <a:pt x="0" y="5131108"/>
                </a:lnTo>
                <a:lnTo>
                  <a:pt x="0" y="0"/>
                </a:lnTo>
                <a:close/>
              </a:path>
            </a:pathLst>
          </a:custGeom>
          <a:blipFill>
            <a:blip r:embed="rId2"/>
            <a:stretch>
              <a:fillRect l="0" t="0" r="0" b="0"/>
            </a:stretch>
          </a:blipFill>
        </p:spPr>
      </p:sp>
      <p:sp>
        <p:nvSpPr>
          <p:cNvPr name="TextBox 7" id="7"/>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224069"/>
            <a:ext cx="6601153" cy="6034231"/>
          </a:xfrm>
          <a:custGeom>
            <a:avLst/>
            <a:gdLst/>
            <a:ahLst/>
            <a:cxnLst/>
            <a:rect r="r" b="b" t="t" l="l"/>
            <a:pathLst>
              <a:path h="6034231" w="6601153">
                <a:moveTo>
                  <a:pt x="0" y="0"/>
                </a:moveTo>
                <a:lnTo>
                  <a:pt x="6601153" y="0"/>
                </a:lnTo>
                <a:lnTo>
                  <a:pt x="6601153" y="6034231"/>
                </a:lnTo>
                <a:lnTo>
                  <a:pt x="0" y="6034231"/>
                </a:lnTo>
                <a:lnTo>
                  <a:pt x="0" y="0"/>
                </a:lnTo>
                <a:close/>
              </a:path>
            </a:pathLst>
          </a:custGeom>
          <a:blipFill>
            <a:blip r:embed="rId2"/>
            <a:stretch>
              <a:fillRect l="0" t="0" r="0" b="0"/>
            </a:stretch>
          </a:blipFill>
        </p:spPr>
      </p:sp>
      <p:sp>
        <p:nvSpPr>
          <p:cNvPr name="TextBox 3" id="3"/>
          <p:cNvSpPr txBox="true"/>
          <p:nvPr/>
        </p:nvSpPr>
        <p:spPr>
          <a:xfrm rot="0">
            <a:off x="1028700" y="806450"/>
            <a:ext cx="7569625" cy="1371600"/>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191919"/>
                </a:solidFill>
                <a:latin typeface="Francois One"/>
              </a:rPr>
              <a:t>Add FK</a:t>
            </a:r>
          </a:p>
        </p:txBody>
      </p:sp>
      <p:sp>
        <p:nvSpPr>
          <p:cNvPr name="TextBox 4" id="4"/>
          <p:cNvSpPr txBox="true"/>
          <p:nvPr/>
        </p:nvSpPr>
        <p:spPr>
          <a:xfrm rot="0">
            <a:off x="1028700" y="2250927"/>
            <a:ext cx="7493504" cy="457835"/>
          </a:xfrm>
          <a:prstGeom prst="rect">
            <a:avLst/>
          </a:prstGeom>
        </p:spPr>
        <p:txBody>
          <a:bodyPr anchor="t" rtlCol="false" tIns="0" lIns="0" bIns="0" rIns="0">
            <a:spAutoFit/>
          </a:bodyPr>
          <a:lstStyle/>
          <a:p>
            <a:pPr algn="l">
              <a:lnSpc>
                <a:spcPts val="3640"/>
              </a:lnSpc>
            </a:pPr>
            <a:r>
              <a:rPr lang="en-US" sz="2600">
                <a:solidFill>
                  <a:srgbClr val="191919"/>
                </a:solidFill>
                <a:latin typeface="Public Sans"/>
              </a:rPr>
              <a:t>Thêm các ràng buộc giữa các bảng</a:t>
            </a:r>
          </a:p>
        </p:txBody>
      </p:sp>
      <p:sp>
        <p:nvSpPr>
          <p:cNvPr name="TextBox 5" id="5"/>
          <p:cNvSpPr txBox="true"/>
          <p:nvPr/>
        </p:nvSpPr>
        <p:spPr>
          <a:xfrm rot="0">
            <a:off x="8751814" y="3172772"/>
            <a:ext cx="8507486" cy="6085528"/>
          </a:xfrm>
          <a:prstGeom prst="rect">
            <a:avLst/>
          </a:prstGeom>
        </p:spPr>
        <p:txBody>
          <a:bodyPr anchor="t" rtlCol="false" tIns="0" lIns="0" bIns="0" rIns="0">
            <a:spAutoFit/>
          </a:bodyPr>
          <a:lstStyle/>
          <a:p>
            <a:pPr algn="l">
              <a:lnSpc>
                <a:spcPts val="2539"/>
              </a:lnSpc>
              <a:spcBef>
                <a:spcPct val="0"/>
              </a:spcBef>
            </a:pPr>
            <a:r>
              <a:rPr lang="en-US" sz="1953">
                <a:solidFill>
                  <a:srgbClr val="191919"/>
                </a:solidFill>
                <a:latin typeface="Public Sans"/>
              </a:rPr>
              <a:t>ALTER TABLE Fact</a:t>
            </a:r>
          </a:p>
          <a:p>
            <a:pPr algn="l">
              <a:lnSpc>
                <a:spcPts val="2539"/>
              </a:lnSpc>
              <a:spcBef>
                <a:spcPct val="0"/>
              </a:spcBef>
            </a:pPr>
            <a:r>
              <a:rPr lang="en-US" sz="1953">
                <a:solidFill>
                  <a:srgbClr val="191919"/>
                </a:solidFill>
                <a:latin typeface="Public Sans"/>
              </a:rPr>
              <a:t>ADD CONSTRAINT FK_Date foreign key (Date) REFERENCES Dim_Date(Date)</a:t>
            </a:r>
          </a:p>
          <a:p>
            <a:pPr algn="l">
              <a:lnSpc>
                <a:spcPts val="2539"/>
              </a:lnSpc>
              <a:spcBef>
                <a:spcPct val="0"/>
              </a:spcBef>
            </a:pPr>
          </a:p>
          <a:p>
            <a:pPr algn="l">
              <a:lnSpc>
                <a:spcPts val="2539"/>
              </a:lnSpc>
              <a:spcBef>
                <a:spcPct val="0"/>
              </a:spcBef>
            </a:pPr>
            <a:r>
              <a:rPr lang="en-US" sz="1953">
                <a:solidFill>
                  <a:srgbClr val="191919"/>
                </a:solidFill>
                <a:latin typeface="Public Sans"/>
              </a:rPr>
              <a:t>ALTER TABLE Fact</a:t>
            </a:r>
          </a:p>
          <a:p>
            <a:pPr algn="l">
              <a:lnSpc>
                <a:spcPts val="2539"/>
              </a:lnSpc>
              <a:spcBef>
                <a:spcPct val="0"/>
              </a:spcBef>
            </a:pPr>
            <a:r>
              <a:rPr lang="en-US" sz="1953">
                <a:solidFill>
                  <a:srgbClr val="191919"/>
                </a:solidFill>
                <a:latin typeface="Public Sans"/>
              </a:rPr>
              <a:t>ADD CONSTRAINT FK_Location foreign key (LocationID) REFERENCES Dim_Location(LocationID)</a:t>
            </a:r>
          </a:p>
          <a:p>
            <a:pPr algn="l">
              <a:lnSpc>
                <a:spcPts val="2539"/>
              </a:lnSpc>
              <a:spcBef>
                <a:spcPct val="0"/>
              </a:spcBef>
            </a:pPr>
          </a:p>
          <a:p>
            <a:pPr algn="l">
              <a:lnSpc>
                <a:spcPts val="2539"/>
              </a:lnSpc>
              <a:spcBef>
                <a:spcPct val="0"/>
              </a:spcBef>
            </a:pPr>
            <a:r>
              <a:rPr lang="en-US" sz="1953">
                <a:solidFill>
                  <a:srgbClr val="191919"/>
                </a:solidFill>
                <a:latin typeface="Public Sans"/>
              </a:rPr>
              <a:t>ALTER TABLE Fact</a:t>
            </a:r>
          </a:p>
          <a:p>
            <a:pPr algn="l">
              <a:lnSpc>
                <a:spcPts val="2539"/>
              </a:lnSpc>
              <a:spcBef>
                <a:spcPct val="0"/>
              </a:spcBef>
            </a:pPr>
            <a:r>
              <a:rPr lang="en-US" sz="1953">
                <a:solidFill>
                  <a:srgbClr val="191919"/>
                </a:solidFill>
                <a:latin typeface="Public Sans"/>
              </a:rPr>
              <a:t>ADD CONSTRAINT FK_Product foreign key (SKU) REFERENCES Dim_Product(SKU)</a:t>
            </a:r>
          </a:p>
          <a:p>
            <a:pPr algn="l">
              <a:lnSpc>
                <a:spcPts val="2539"/>
              </a:lnSpc>
              <a:spcBef>
                <a:spcPct val="0"/>
              </a:spcBef>
            </a:pPr>
          </a:p>
          <a:p>
            <a:pPr algn="l">
              <a:lnSpc>
                <a:spcPts val="2539"/>
              </a:lnSpc>
              <a:spcBef>
                <a:spcPct val="0"/>
              </a:spcBef>
            </a:pPr>
            <a:r>
              <a:rPr lang="en-US" sz="1953">
                <a:solidFill>
                  <a:srgbClr val="191919"/>
                </a:solidFill>
                <a:latin typeface="Public Sans"/>
              </a:rPr>
              <a:t>ALTER TABLE Fact</a:t>
            </a:r>
          </a:p>
          <a:p>
            <a:pPr algn="l">
              <a:lnSpc>
                <a:spcPts val="2539"/>
              </a:lnSpc>
              <a:spcBef>
                <a:spcPct val="0"/>
              </a:spcBef>
            </a:pPr>
            <a:r>
              <a:rPr lang="en-US" sz="1953">
                <a:solidFill>
                  <a:srgbClr val="191919"/>
                </a:solidFill>
                <a:latin typeface="Public Sans"/>
              </a:rPr>
              <a:t>ADD CONSTRAINT FK_Status foreign key (StatusID) REFERENCES Dim_Status(StatusID)</a:t>
            </a:r>
          </a:p>
          <a:p>
            <a:pPr algn="l">
              <a:lnSpc>
                <a:spcPts val="2539"/>
              </a:lnSpc>
              <a:spcBef>
                <a:spcPct val="0"/>
              </a:spcBef>
            </a:pPr>
          </a:p>
          <a:p>
            <a:pPr algn="l">
              <a:lnSpc>
                <a:spcPts val="2539"/>
              </a:lnSpc>
              <a:spcBef>
                <a:spcPct val="0"/>
              </a:spcBef>
            </a:pPr>
            <a:r>
              <a:rPr lang="en-US" sz="1953">
                <a:solidFill>
                  <a:srgbClr val="191919"/>
                </a:solidFill>
                <a:latin typeface="Public Sans"/>
              </a:rPr>
              <a:t>ALTER TABLE Fact</a:t>
            </a:r>
          </a:p>
          <a:p>
            <a:pPr algn="l">
              <a:lnSpc>
                <a:spcPts val="2539"/>
              </a:lnSpc>
              <a:spcBef>
                <a:spcPct val="0"/>
              </a:spcBef>
            </a:pPr>
            <a:r>
              <a:rPr lang="en-US" sz="1953">
                <a:solidFill>
                  <a:srgbClr val="191919"/>
                </a:solidFill>
                <a:latin typeface="Public Sans"/>
              </a:rPr>
              <a:t>ADD CONSTRAINT FK_Fulfilment foreign key (FulfilmentID) REFERENCES Dim_Fulfilment(FulfilmentID)</a:t>
            </a:r>
          </a:p>
        </p:txBody>
      </p:sp>
      <p:sp>
        <p:nvSpPr>
          <p:cNvPr name="TextBox 6" id="6"/>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2896"/>
        </a:solidFill>
      </p:bgPr>
    </p:bg>
    <p:spTree>
      <p:nvGrpSpPr>
        <p:cNvPr id="1" name=""/>
        <p:cNvGrpSpPr/>
        <p:nvPr/>
      </p:nvGrpSpPr>
      <p:grpSpPr>
        <a:xfrm>
          <a:off x="0" y="0"/>
          <a:ext cx="0" cy="0"/>
          <a:chOff x="0" y="0"/>
          <a:chExt cx="0" cy="0"/>
        </a:xfrm>
      </p:grpSpPr>
      <p:grpSp>
        <p:nvGrpSpPr>
          <p:cNvPr name="Group 2" id="2"/>
          <p:cNvGrpSpPr/>
          <p:nvPr/>
        </p:nvGrpSpPr>
        <p:grpSpPr>
          <a:xfrm rot="0">
            <a:off x="1028700" y="3694540"/>
            <a:ext cx="8936159" cy="2897921"/>
            <a:chOff x="0" y="0"/>
            <a:chExt cx="11914879" cy="3863894"/>
          </a:xfrm>
        </p:grpSpPr>
        <p:sp>
          <p:nvSpPr>
            <p:cNvPr name="TextBox 3" id="3"/>
            <p:cNvSpPr txBox="true"/>
            <p:nvPr/>
          </p:nvSpPr>
          <p:spPr>
            <a:xfrm rot="0">
              <a:off x="0" y="-437515"/>
              <a:ext cx="11914879" cy="3419475"/>
            </a:xfrm>
            <a:prstGeom prst="rect">
              <a:avLst/>
            </a:prstGeom>
          </p:spPr>
          <p:txBody>
            <a:bodyPr anchor="t" rtlCol="false" tIns="0" lIns="0" bIns="0" rIns="0">
              <a:spAutoFit/>
            </a:bodyPr>
            <a:lstStyle/>
            <a:p>
              <a:pPr algn="l" marL="0" indent="0" lvl="0">
                <a:lnSpc>
                  <a:spcPts val="9900"/>
                </a:lnSpc>
              </a:pPr>
              <a:r>
                <a:rPr lang="en-US" sz="9000">
                  <a:solidFill>
                    <a:srgbClr val="FFFFFF"/>
                  </a:solidFill>
                  <a:latin typeface="Francois One"/>
                </a:rPr>
                <a:t>PHÂN TÍCH DỮ LIỆU</a:t>
              </a:r>
            </a:p>
          </p:txBody>
        </p:sp>
        <p:sp>
          <p:nvSpPr>
            <p:cNvPr name="TextBox 4" id="4"/>
            <p:cNvSpPr txBox="true"/>
            <p:nvPr/>
          </p:nvSpPr>
          <p:spPr>
            <a:xfrm rot="0">
              <a:off x="0" y="3184444"/>
              <a:ext cx="9404610" cy="682413"/>
            </a:xfrm>
            <a:prstGeom prst="rect">
              <a:avLst/>
            </a:prstGeom>
          </p:spPr>
          <p:txBody>
            <a:bodyPr anchor="t" rtlCol="false" tIns="0" lIns="0" bIns="0" rIns="0">
              <a:spAutoFit/>
            </a:bodyPr>
            <a:lstStyle/>
            <a:p>
              <a:pPr algn="l" marL="0" indent="0" lvl="0">
                <a:lnSpc>
                  <a:spcPts val="4160"/>
                </a:lnSpc>
                <a:spcBef>
                  <a:spcPct val="0"/>
                </a:spcBef>
              </a:pPr>
              <a:r>
                <a:rPr lang="en-US" sz="3200">
                  <a:solidFill>
                    <a:srgbClr val="FFFFFF"/>
                  </a:solidFill>
                  <a:latin typeface="Public Sans"/>
                </a:rPr>
                <a:t>SQL Server Analysis Services (SSAS)</a:t>
              </a:r>
            </a:p>
          </p:txBody>
        </p:sp>
      </p:grpSp>
      <p:grpSp>
        <p:nvGrpSpPr>
          <p:cNvPr name="Group 5" id="5"/>
          <p:cNvGrpSpPr/>
          <p:nvPr/>
        </p:nvGrpSpPr>
        <p:grpSpPr>
          <a:xfrm rot="-5400000">
            <a:off x="9081247" y="1080247"/>
            <a:ext cx="10287000" cy="8126505"/>
            <a:chOff x="0" y="0"/>
            <a:chExt cx="12769233" cy="10087415"/>
          </a:xfrm>
        </p:grpSpPr>
        <p:sp>
          <p:nvSpPr>
            <p:cNvPr name="Freeform 6" id="6"/>
            <p:cNvSpPr/>
            <p:nvPr/>
          </p:nvSpPr>
          <p:spPr>
            <a:xfrm flipH="false" flipV="false" rot="0">
              <a:off x="0" y="0"/>
              <a:ext cx="12769234" cy="10087415"/>
            </a:xfrm>
            <a:custGeom>
              <a:avLst/>
              <a:gdLst/>
              <a:ahLst/>
              <a:cxnLst/>
              <a:rect r="r" b="b" t="t" l="l"/>
              <a:pathLst>
                <a:path h="10087415" w="12769234">
                  <a:moveTo>
                    <a:pt x="12769234" y="10087415"/>
                  </a:moveTo>
                  <a:lnTo>
                    <a:pt x="0" y="10087415"/>
                  </a:lnTo>
                  <a:lnTo>
                    <a:pt x="0" y="0"/>
                  </a:lnTo>
                  <a:lnTo>
                    <a:pt x="12769234" y="10087415"/>
                  </a:lnTo>
                  <a:close/>
                </a:path>
              </a:pathLst>
            </a:custGeom>
            <a:solidFill>
              <a:srgbClr val="EA4B33"/>
            </a:solidFill>
          </p:spPr>
        </p:sp>
      </p:grpSp>
      <p:grpSp>
        <p:nvGrpSpPr>
          <p:cNvPr name="Group 7" id="7"/>
          <p:cNvGrpSpPr>
            <a:grpSpLocks noChangeAspect="true"/>
          </p:cNvGrpSpPr>
          <p:nvPr/>
        </p:nvGrpSpPr>
        <p:grpSpPr>
          <a:xfrm rot="0">
            <a:off x="11009755" y="1963295"/>
            <a:ext cx="4953000" cy="10065734"/>
            <a:chOff x="0" y="0"/>
            <a:chExt cx="5001260" cy="10163810"/>
          </a:xfrm>
        </p:grpSpPr>
        <p:sp>
          <p:nvSpPr>
            <p:cNvPr name="Freeform 8" id="8"/>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2"/>
              <a:stretch>
                <a:fillRect l="-45" t="0" r="-45" b="0"/>
              </a:stretch>
            </a:blipFill>
          </p:spPr>
        </p:sp>
        <p:sp>
          <p:nvSpPr>
            <p:cNvPr name="Freeform 9" id="9"/>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22334" t="0" r="-22334" b="0"/>
              </a:stretch>
            </a:blipFill>
          </p:spPr>
        </p:sp>
      </p:grpSp>
      <p:sp>
        <p:nvSpPr>
          <p:cNvPr name="TextBox 10" id="10"/>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FFFFFF"/>
                </a:solidFill>
                <a:latin typeface="Arimo"/>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001000" y="0"/>
            <a:ext cx="10287000" cy="10287000"/>
            <a:chOff x="0" y="0"/>
            <a:chExt cx="6350000" cy="6350000"/>
          </a:xfrm>
        </p:grpSpPr>
        <p:sp>
          <p:nvSpPr>
            <p:cNvPr name="Freeform 3" id="3"/>
            <p:cNvSpPr/>
            <p:nvPr/>
          </p:nvSpPr>
          <p:spPr>
            <a:xfrm flipH="false" flipV="false" rot="0">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2"/>
              <a:stretch>
                <a:fillRect l="-16666" t="0" r="-16666" b="0"/>
              </a:stretch>
            </a:blipFill>
          </p:spPr>
        </p:sp>
      </p:grpSp>
      <p:grpSp>
        <p:nvGrpSpPr>
          <p:cNvPr name="Group 4" id="4"/>
          <p:cNvGrpSpPr/>
          <p:nvPr/>
        </p:nvGrpSpPr>
        <p:grpSpPr>
          <a:xfrm rot="-10800000">
            <a:off x="10385261" y="-199425"/>
            <a:ext cx="7919641" cy="7928443"/>
            <a:chOff x="0" y="0"/>
            <a:chExt cx="6259642" cy="6266599"/>
          </a:xfrm>
        </p:grpSpPr>
        <p:sp>
          <p:nvSpPr>
            <p:cNvPr name="Freeform 5" id="5"/>
            <p:cNvSpPr/>
            <p:nvPr/>
          </p:nvSpPr>
          <p:spPr>
            <a:xfrm flipH="false" flipV="false" rot="0">
              <a:off x="0" y="0"/>
              <a:ext cx="6259642" cy="6266599"/>
            </a:xfrm>
            <a:custGeom>
              <a:avLst/>
              <a:gdLst/>
              <a:ahLst/>
              <a:cxnLst/>
              <a:rect r="r" b="b" t="t" l="l"/>
              <a:pathLst>
                <a:path h="6266599" w="6259642">
                  <a:moveTo>
                    <a:pt x="6259642" y="6266599"/>
                  </a:moveTo>
                  <a:lnTo>
                    <a:pt x="0" y="6266599"/>
                  </a:lnTo>
                  <a:lnTo>
                    <a:pt x="0" y="0"/>
                  </a:lnTo>
                  <a:lnTo>
                    <a:pt x="6259642" y="6266599"/>
                  </a:lnTo>
                  <a:close/>
                </a:path>
              </a:pathLst>
            </a:custGeom>
            <a:solidFill>
              <a:srgbClr val="052896"/>
            </a:solidFill>
          </p:spPr>
        </p:sp>
      </p:grpSp>
      <p:sp>
        <p:nvSpPr>
          <p:cNvPr name="Freeform 6" id="6"/>
          <p:cNvSpPr/>
          <p:nvPr/>
        </p:nvSpPr>
        <p:spPr>
          <a:xfrm flipH="false" flipV="false" rot="0">
            <a:off x="7058010" y="6282473"/>
            <a:ext cx="1885980" cy="1885980"/>
          </a:xfrm>
          <a:custGeom>
            <a:avLst/>
            <a:gdLst/>
            <a:ahLst/>
            <a:cxnLst/>
            <a:rect r="r" b="b" t="t" l="l"/>
            <a:pathLst>
              <a:path h="1885980" w="1885980">
                <a:moveTo>
                  <a:pt x="0" y="0"/>
                </a:moveTo>
                <a:lnTo>
                  <a:pt x="1885980" y="0"/>
                </a:lnTo>
                <a:lnTo>
                  <a:pt x="1885980" y="1885980"/>
                </a:lnTo>
                <a:lnTo>
                  <a:pt x="0" y="1885980"/>
                </a:lnTo>
                <a:lnTo>
                  <a:pt x="0" y="0"/>
                </a:lnTo>
                <a:close/>
              </a:path>
            </a:pathLst>
          </a:custGeom>
          <a:blipFill>
            <a:blip r:embed="rId3"/>
            <a:stretch>
              <a:fillRect l="0" t="0" r="0" b="0"/>
            </a:stretch>
          </a:blipFill>
        </p:spPr>
      </p:sp>
      <p:sp>
        <p:nvSpPr>
          <p:cNvPr name="Freeform 7" id="7"/>
          <p:cNvSpPr/>
          <p:nvPr/>
        </p:nvSpPr>
        <p:spPr>
          <a:xfrm flipH="false" flipV="false" rot="0">
            <a:off x="6598536" y="4006370"/>
            <a:ext cx="4757914" cy="1631100"/>
          </a:xfrm>
          <a:custGeom>
            <a:avLst/>
            <a:gdLst/>
            <a:ahLst/>
            <a:cxnLst/>
            <a:rect r="r" b="b" t="t" l="l"/>
            <a:pathLst>
              <a:path h="1631100" w="4757914">
                <a:moveTo>
                  <a:pt x="0" y="0"/>
                </a:moveTo>
                <a:lnTo>
                  <a:pt x="4757913" y="0"/>
                </a:lnTo>
                <a:lnTo>
                  <a:pt x="4757913" y="1631101"/>
                </a:lnTo>
                <a:lnTo>
                  <a:pt x="0" y="1631101"/>
                </a:lnTo>
                <a:lnTo>
                  <a:pt x="0" y="0"/>
                </a:lnTo>
                <a:close/>
              </a:path>
            </a:pathLst>
          </a:custGeom>
          <a:blipFill>
            <a:blip r:embed="rId4"/>
            <a:stretch>
              <a:fillRect l="0" t="0" r="0" b="0"/>
            </a:stretch>
          </a:blipFill>
        </p:spPr>
      </p:sp>
      <p:sp>
        <p:nvSpPr>
          <p:cNvPr name="TextBox 8" id="8"/>
          <p:cNvSpPr txBox="true"/>
          <p:nvPr/>
        </p:nvSpPr>
        <p:spPr>
          <a:xfrm rot="0">
            <a:off x="1028700" y="4280265"/>
            <a:ext cx="5430284" cy="1045210"/>
          </a:xfrm>
          <a:prstGeom prst="rect">
            <a:avLst/>
          </a:prstGeom>
        </p:spPr>
        <p:txBody>
          <a:bodyPr anchor="t" rtlCol="false" tIns="0" lIns="0" bIns="0" rIns="0">
            <a:spAutoFit/>
          </a:bodyPr>
          <a:lstStyle/>
          <a:p>
            <a:pPr algn="l" marL="0" indent="0" lvl="0">
              <a:lnSpc>
                <a:spcPts val="4160"/>
              </a:lnSpc>
              <a:spcBef>
                <a:spcPct val="0"/>
              </a:spcBef>
            </a:pPr>
            <a:r>
              <a:rPr lang="en-US" sz="3200">
                <a:solidFill>
                  <a:srgbClr val="191919"/>
                </a:solidFill>
                <a:latin typeface="Public Sans Bold"/>
              </a:rPr>
              <a:t>Analysis Services ở Microsoft SQL Server</a:t>
            </a:r>
          </a:p>
        </p:txBody>
      </p:sp>
      <p:sp>
        <p:nvSpPr>
          <p:cNvPr name="TextBox 9" id="9"/>
          <p:cNvSpPr txBox="true"/>
          <p:nvPr/>
        </p:nvSpPr>
        <p:spPr>
          <a:xfrm rot="0">
            <a:off x="1028700" y="1019175"/>
            <a:ext cx="8920742" cy="1019175"/>
          </a:xfrm>
          <a:prstGeom prst="rect">
            <a:avLst/>
          </a:prstGeom>
        </p:spPr>
        <p:txBody>
          <a:bodyPr anchor="t" rtlCol="false" tIns="0" lIns="0" bIns="0" rIns="0">
            <a:spAutoFit/>
          </a:bodyPr>
          <a:lstStyle/>
          <a:p>
            <a:pPr algn="l" marL="0" indent="0" lvl="0">
              <a:lnSpc>
                <a:spcPts val="8009"/>
              </a:lnSpc>
              <a:spcBef>
                <a:spcPct val="0"/>
              </a:spcBef>
            </a:pPr>
            <a:r>
              <a:rPr lang="en-US" sz="6675">
                <a:solidFill>
                  <a:srgbClr val="191919"/>
                </a:solidFill>
                <a:latin typeface="Francois One"/>
              </a:rPr>
              <a:t>Các công cụ cần thiết</a:t>
            </a:r>
          </a:p>
        </p:txBody>
      </p:sp>
      <p:sp>
        <p:nvSpPr>
          <p:cNvPr name="TextBox 10" id="10"/>
          <p:cNvSpPr txBox="true"/>
          <p:nvPr/>
        </p:nvSpPr>
        <p:spPr>
          <a:xfrm rot="0">
            <a:off x="1028700" y="6683808"/>
            <a:ext cx="5430284" cy="1045210"/>
          </a:xfrm>
          <a:prstGeom prst="rect">
            <a:avLst/>
          </a:prstGeom>
        </p:spPr>
        <p:txBody>
          <a:bodyPr anchor="t" rtlCol="false" tIns="0" lIns="0" bIns="0" rIns="0">
            <a:spAutoFit/>
          </a:bodyPr>
          <a:lstStyle/>
          <a:p>
            <a:pPr algn="l" marL="0" indent="0" lvl="0">
              <a:lnSpc>
                <a:spcPts val="4160"/>
              </a:lnSpc>
              <a:spcBef>
                <a:spcPct val="0"/>
              </a:spcBef>
            </a:pPr>
            <a:r>
              <a:rPr lang="en-US" sz="3200">
                <a:solidFill>
                  <a:srgbClr val="191919"/>
                </a:solidFill>
                <a:latin typeface="Public Sans Bold"/>
              </a:rPr>
              <a:t>Microsoft Analysis Services Projects</a:t>
            </a:r>
          </a:p>
        </p:txBody>
      </p:sp>
      <p:sp>
        <p:nvSpPr>
          <p:cNvPr name="TextBox 11" id="11"/>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FFFFFF"/>
                </a:solidFill>
                <a:latin typeface="Arimo"/>
              </a:rPr>
              <a:t>15</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1788994" y="1561288"/>
            <a:ext cx="5131393" cy="462524"/>
          </a:xfrm>
          <a:prstGeom prst="rect">
            <a:avLst/>
          </a:prstGeom>
        </p:spPr>
        <p:txBody>
          <a:bodyPr anchor="t" rtlCol="false" tIns="0" lIns="0" bIns="0" rIns="0">
            <a:spAutoFit/>
          </a:bodyPr>
          <a:lstStyle/>
          <a:p>
            <a:pPr algn="l">
              <a:lnSpc>
                <a:spcPts val="3640"/>
              </a:lnSpc>
            </a:pPr>
            <a:r>
              <a:rPr lang="en-US" sz="2600">
                <a:solidFill>
                  <a:srgbClr val="191919"/>
                </a:solidFill>
                <a:latin typeface="Public Sans"/>
              </a:rPr>
              <a:t>Xác định Data Source</a:t>
            </a:r>
          </a:p>
        </p:txBody>
      </p:sp>
      <p:sp>
        <p:nvSpPr>
          <p:cNvPr name="TextBox 3" id="3"/>
          <p:cNvSpPr txBox="true"/>
          <p:nvPr/>
        </p:nvSpPr>
        <p:spPr>
          <a:xfrm rot="0">
            <a:off x="11788994" y="2838551"/>
            <a:ext cx="5131393" cy="462524"/>
          </a:xfrm>
          <a:prstGeom prst="rect">
            <a:avLst/>
          </a:prstGeom>
        </p:spPr>
        <p:txBody>
          <a:bodyPr anchor="t" rtlCol="false" tIns="0" lIns="0" bIns="0" rIns="0">
            <a:spAutoFit/>
          </a:bodyPr>
          <a:lstStyle/>
          <a:p>
            <a:pPr algn="l">
              <a:lnSpc>
                <a:spcPts val="3640"/>
              </a:lnSpc>
            </a:pPr>
            <a:r>
              <a:rPr lang="en-US" sz="2600">
                <a:solidFill>
                  <a:srgbClr val="191919"/>
                </a:solidFill>
                <a:latin typeface="Public Sans"/>
              </a:rPr>
              <a:t>Xác định Data Source View</a:t>
            </a:r>
          </a:p>
        </p:txBody>
      </p:sp>
      <p:sp>
        <p:nvSpPr>
          <p:cNvPr name="TextBox 4" id="4"/>
          <p:cNvSpPr txBox="true"/>
          <p:nvPr/>
        </p:nvSpPr>
        <p:spPr>
          <a:xfrm rot="0">
            <a:off x="11788994" y="4116899"/>
            <a:ext cx="5131393" cy="462524"/>
          </a:xfrm>
          <a:prstGeom prst="rect">
            <a:avLst/>
          </a:prstGeom>
        </p:spPr>
        <p:txBody>
          <a:bodyPr anchor="t" rtlCol="false" tIns="0" lIns="0" bIns="0" rIns="0">
            <a:spAutoFit/>
          </a:bodyPr>
          <a:lstStyle/>
          <a:p>
            <a:pPr algn="l">
              <a:lnSpc>
                <a:spcPts val="3640"/>
              </a:lnSpc>
            </a:pPr>
            <a:r>
              <a:rPr lang="en-US" sz="2600">
                <a:solidFill>
                  <a:srgbClr val="191919"/>
                </a:solidFill>
                <a:latin typeface="Public Sans"/>
              </a:rPr>
              <a:t>Xây dựng Data Cube</a:t>
            </a:r>
          </a:p>
        </p:txBody>
      </p:sp>
      <p:sp>
        <p:nvSpPr>
          <p:cNvPr name="TextBox 5" id="5"/>
          <p:cNvSpPr txBox="true"/>
          <p:nvPr/>
        </p:nvSpPr>
        <p:spPr>
          <a:xfrm rot="0">
            <a:off x="11788994" y="5394162"/>
            <a:ext cx="5131393" cy="462524"/>
          </a:xfrm>
          <a:prstGeom prst="rect">
            <a:avLst/>
          </a:prstGeom>
        </p:spPr>
        <p:txBody>
          <a:bodyPr anchor="t" rtlCol="false" tIns="0" lIns="0" bIns="0" rIns="0">
            <a:spAutoFit/>
          </a:bodyPr>
          <a:lstStyle/>
          <a:p>
            <a:pPr algn="l">
              <a:lnSpc>
                <a:spcPts val="3640"/>
              </a:lnSpc>
            </a:pPr>
            <a:r>
              <a:rPr lang="en-US" sz="2600">
                <a:solidFill>
                  <a:srgbClr val="191919"/>
                </a:solidFill>
                <a:latin typeface="Public Sans"/>
              </a:rPr>
              <a:t>Bổ sung các Measures cần thiết</a:t>
            </a:r>
          </a:p>
        </p:txBody>
      </p:sp>
      <p:sp>
        <p:nvSpPr>
          <p:cNvPr name="TextBox 6" id="6"/>
          <p:cNvSpPr txBox="true"/>
          <p:nvPr/>
        </p:nvSpPr>
        <p:spPr>
          <a:xfrm rot="0">
            <a:off x="11788994" y="6680663"/>
            <a:ext cx="5131393" cy="444048"/>
          </a:xfrm>
          <a:prstGeom prst="rect">
            <a:avLst/>
          </a:prstGeom>
        </p:spPr>
        <p:txBody>
          <a:bodyPr anchor="t" rtlCol="false" tIns="0" lIns="0" bIns="0" rIns="0">
            <a:spAutoFit/>
          </a:bodyPr>
          <a:lstStyle/>
          <a:p>
            <a:pPr algn="l">
              <a:lnSpc>
                <a:spcPts val="3526"/>
              </a:lnSpc>
            </a:pPr>
            <a:r>
              <a:rPr lang="en-US" sz="2519">
                <a:solidFill>
                  <a:srgbClr val="191919"/>
                </a:solidFill>
                <a:latin typeface="Public Sans"/>
              </a:rPr>
              <a:t>Phân cấp thuộc tính</a:t>
            </a:r>
          </a:p>
        </p:txBody>
      </p:sp>
      <p:sp>
        <p:nvSpPr>
          <p:cNvPr name="TextBox 7" id="7"/>
          <p:cNvSpPr txBox="true"/>
          <p:nvPr/>
        </p:nvSpPr>
        <p:spPr>
          <a:xfrm rot="0">
            <a:off x="1028700" y="1038225"/>
            <a:ext cx="7540113" cy="1047750"/>
          </a:xfrm>
          <a:prstGeom prst="rect">
            <a:avLst/>
          </a:prstGeom>
        </p:spPr>
        <p:txBody>
          <a:bodyPr anchor="t" rtlCol="false" tIns="0" lIns="0" bIns="0" rIns="0">
            <a:spAutoFit/>
          </a:bodyPr>
          <a:lstStyle/>
          <a:p>
            <a:pPr algn="l" marL="0" indent="0" lvl="0">
              <a:lnSpc>
                <a:spcPts val="8399"/>
              </a:lnSpc>
              <a:spcBef>
                <a:spcPct val="0"/>
              </a:spcBef>
            </a:pPr>
            <a:r>
              <a:rPr lang="en-US" sz="6999" u="none">
                <a:solidFill>
                  <a:srgbClr val="191919"/>
                </a:solidFill>
                <a:latin typeface="Francois One"/>
              </a:rPr>
              <a:t>Các bước thực hiện</a:t>
            </a:r>
          </a:p>
        </p:txBody>
      </p:sp>
      <p:grpSp>
        <p:nvGrpSpPr>
          <p:cNvPr name="Group 8" id="8"/>
          <p:cNvGrpSpPr/>
          <p:nvPr/>
        </p:nvGrpSpPr>
        <p:grpSpPr>
          <a:xfrm rot="0">
            <a:off x="10534023" y="1482531"/>
            <a:ext cx="693203" cy="686713"/>
            <a:chOff x="0" y="0"/>
            <a:chExt cx="924270" cy="915617"/>
          </a:xfrm>
        </p:grpSpPr>
        <p:grpSp>
          <p:nvGrpSpPr>
            <p:cNvPr name="Group 9" id="9"/>
            <p:cNvGrpSpPr/>
            <p:nvPr/>
          </p:nvGrpSpPr>
          <p:grpSpPr>
            <a:xfrm rot="0">
              <a:off x="0" y="0"/>
              <a:ext cx="924270" cy="915617"/>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sp>
        </p:grpSp>
        <p:sp>
          <p:nvSpPr>
            <p:cNvPr name="TextBox 11" id="11"/>
            <p:cNvSpPr txBox="true"/>
            <p:nvPr/>
          </p:nvSpPr>
          <p:spPr>
            <a:xfrm rot="0">
              <a:off x="205510" y="276439"/>
              <a:ext cx="513250" cy="371471"/>
            </a:xfrm>
            <a:prstGeom prst="rect">
              <a:avLst/>
            </a:prstGeom>
          </p:spPr>
          <p:txBody>
            <a:bodyPr anchor="t" rtlCol="false" tIns="0" lIns="0" bIns="0" rIns="0">
              <a:spAutoFit/>
            </a:bodyPr>
            <a:lstStyle/>
            <a:p>
              <a:pPr algn="ctr">
                <a:lnSpc>
                  <a:spcPts val="2193"/>
                </a:lnSpc>
              </a:pPr>
              <a:r>
                <a:rPr lang="en-US" sz="1827">
                  <a:solidFill>
                    <a:srgbClr val="FFFFFF"/>
                  </a:solidFill>
                  <a:latin typeface="Public Sans"/>
                </a:rPr>
                <a:t>01</a:t>
              </a:r>
            </a:p>
          </p:txBody>
        </p:sp>
      </p:grpSp>
      <p:grpSp>
        <p:nvGrpSpPr>
          <p:cNvPr name="Group 12" id="12"/>
          <p:cNvGrpSpPr/>
          <p:nvPr/>
        </p:nvGrpSpPr>
        <p:grpSpPr>
          <a:xfrm rot="0">
            <a:off x="10534023" y="2759794"/>
            <a:ext cx="693203" cy="686713"/>
            <a:chOff x="0" y="0"/>
            <a:chExt cx="924270" cy="915617"/>
          </a:xfrm>
        </p:grpSpPr>
        <p:grpSp>
          <p:nvGrpSpPr>
            <p:cNvPr name="Group 13" id="13"/>
            <p:cNvGrpSpPr/>
            <p:nvPr/>
          </p:nvGrpSpPr>
          <p:grpSpPr>
            <a:xfrm rot="0">
              <a:off x="0" y="0"/>
              <a:ext cx="924270" cy="915617"/>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sp>
        </p:grpSp>
        <p:sp>
          <p:nvSpPr>
            <p:cNvPr name="TextBox 15" id="15"/>
            <p:cNvSpPr txBox="true"/>
            <p:nvPr/>
          </p:nvSpPr>
          <p:spPr>
            <a:xfrm rot="0">
              <a:off x="205510" y="276439"/>
              <a:ext cx="513250" cy="371471"/>
            </a:xfrm>
            <a:prstGeom prst="rect">
              <a:avLst/>
            </a:prstGeom>
          </p:spPr>
          <p:txBody>
            <a:bodyPr anchor="t" rtlCol="false" tIns="0" lIns="0" bIns="0" rIns="0">
              <a:spAutoFit/>
            </a:bodyPr>
            <a:lstStyle/>
            <a:p>
              <a:pPr algn="ctr">
                <a:lnSpc>
                  <a:spcPts val="2193"/>
                </a:lnSpc>
              </a:pPr>
              <a:r>
                <a:rPr lang="en-US" sz="1827">
                  <a:solidFill>
                    <a:srgbClr val="FFFFFF"/>
                  </a:solidFill>
                  <a:latin typeface="Public Sans"/>
                </a:rPr>
                <a:t>02</a:t>
              </a:r>
            </a:p>
          </p:txBody>
        </p:sp>
      </p:grpSp>
      <p:grpSp>
        <p:nvGrpSpPr>
          <p:cNvPr name="Group 16" id="16"/>
          <p:cNvGrpSpPr/>
          <p:nvPr/>
        </p:nvGrpSpPr>
        <p:grpSpPr>
          <a:xfrm rot="0">
            <a:off x="10534023" y="4038142"/>
            <a:ext cx="693203" cy="686713"/>
            <a:chOff x="0" y="0"/>
            <a:chExt cx="924270" cy="915617"/>
          </a:xfrm>
        </p:grpSpPr>
        <p:grpSp>
          <p:nvGrpSpPr>
            <p:cNvPr name="Group 17" id="17"/>
            <p:cNvGrpSpPr/>
            <p:nvPr/>
          </p:nvGrpSpPr>
          <p:grpSpPr>
            <a:xfrm rot="0">
              <a:off x="0" y="0"/>
              <a:ext cx="924270" cy="915617"/>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sp>
        </p:grpSp>
        <p:sp>
          <p:nvSpPr>
            <p:cNvPr name="TextBox 19" id="19"/>
            <p:cNvSpPr txBox="true"/>
            <p:nvPr/>
          </p:nvSpPr>
          <p:spPr>
            <a:xfrm rot="0">
              <a:off x="205510" y="276439"/>
              <a:ext cx="513250" cy="371471"/>
            </a:xfrm>
            <a:prstGeom prst="rect">
              <a:avLst/>
            </a:prstGeom>
          </p:spPr>
          <p:txBody>
            <a:bodyPr anchor="t" rtlCol="false" tIns="0" lIns="0" bIns="0" rIns="0">
              <a:spAutoFit/>
            </a:bodyPr>
            <a:lstStyle/>
            <a:p>
              <a:pPr algn="ctr">
                <a:lnSpc>
                  <a:spcPts val="2193"/>
                </a:lnSpc>
              </a:pPr>
              <a:r>
                <a:rPr lang="en-US" sz="1827">
                  <a:solidFill>
                    <a:srgbClr val="FFFFFF"/>
                  </a:solidFill>
                  <a:latin typeface="Public Sans"/>
                </a:rPr>
                <a:t>03</a:t>
              </a:r>
            </a:p>
          </p:txBody>
        </p:sp>
      </p:grpSp>
      <p:grpSp>
        <p:nvGrpSpPr>
          <p:cNvPr name="Group 20" id="20"/>
          <p:cNvGrpSpPr/>
          <p:nvPr/>
        </p:nvGrpSpPr>
        <p:grpSpPr>
          <a:xfrm rot="0">
            <a:off x="10534023" y="5315405"/>
            <a:ext cx="693203" cy="686713"/>
            <a:chOff x="0" y="0"/>
            <a:chExt cx="924270" cy="915617"/>
          </a:xfrm>
        </p:grpSpPr>
        <p:grpSp>
          <p:nvGrpSpPr>
            <p:cNvPr name="Group 21" id="21"/>
            <p:cNvGrpSpPr/>
            <p:nvPr/>
          </p:nvGrpSpPr>
          <p:grpSpPr>
            <a:xfrm rot="0">
              <a:off x="0" y="0"/>
              <a:ext cx="924270" cy="915617"/>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sp>
        </p:grpSp>
        <p:sp>
          <p:nvSpPr>
            <p:cNvPr name="TextBox 23" id="23"/>
            <p:cNvSpPr txBox="true"/>
            <p:nvPr/>
          </p:nvSpPr>
          <p:spPr>
            <a:xfrm rot="0">
              <a:off x="205510" y="276439"/>
              <a:ext cx="513250" cy="371471"/>
            </a:xfrm>
            <a:prstGeom prst="rect">
              <a:avLst/>
            </a:prstGeom>
          </p:spPr>
          <p:txBody>
            <a:bodyPr anchor="t" rtlCol="false" tIns="0" lIns="0" bIns="0" rIns="0">
              <a:spAutoFit/>
            </a:bodyPr>
            <a:lstStyle/>
            <a:p>
              <a:pPr algn="ctr">
                <a:lnSpc>
                  <a:spcPts val="2193"/>
                </a:lnSpc>
              </a:pPr>
              <a:r>
                <a:rPr lang="en-US" sz="1827">
                  <a:solidFill>
                    <a:srgbClr val="FFFFFF"/>
                  </a:solidFill>
                  <a:latin typeface="Public Sans"/>
                </a:rPr>
                <a:t>04</a:t>
              </a:r>
            </a:p>
          </p:txBody>
        </p:sp>
      </p:grpSp>
      <p:grpSp>
        <p:nvGrpSpPr>
          <p:cNvPr name="Group 24" id="24"/>
          <p:cNvGrpSpPr/>
          <p:nvPr/>
        </p:nvGrpSpPr>
        <p:grpSpPr>
          <a:xfrm rot="0">
            <a:off x="10534023" y="6592668"/>
            <a:ext cx="693203" cy="686713"/>
            <a:chOff x="0" y="0"/>
            <a:chExt cx="924270" cy="915617"/>
          </a:xfrm>
        </p:grpSpPr>
        <p:grpSp>
          <p:nvGrpSpPr>
            <p:cNvPr name="Group 25" id="25"/>
            <p:cNvGrpSpPr/>
            <p:nvPr/>
          </p:nvGrpSpPr>
          <p:grpSpPr>
            <a:xfrm rot="0">
              <a:off x="0" y="0"/>
              <a:ext cx="924270" cy="915617"/>
              <a:chOff x="0" y="0"/>
              <a:chExt cx="6350000" cy="6350000"/>
            </a:xfrm>
          </p:grpSpPr>
          <p:sp>
            <p:nvSpPr>
              <p:cNvPr name="Freeform 26" id="2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sp>
        </p:grpSp>
        <p:sp>
          <p:nvSpPr>
            <p:cNvPr name="TextBox 27" id="27"/>
            <p:cNvSpPr txBox="true"/>
            <p:nvPr/>
          </p:nvSpPr>
          <p:spPr>
            <a:xfrm rot="0">
              <a:off x="205510" y="276439"/>
              <a:ext cx="513250" cy="371471"/>
            </a:xfrm>
            <a:prstGeom prst="rect">
              <a:avLst/>
            </a:prstGeom>
          </p:spPr>
          <p:txBody>
            <a:bodyPr anchor="t" rtlCol="false" tIns="0" lIns="0" bIns="0" rIns="0">
              <a:spAutoFit/>
            </a:bodyPr>
            <a:lstStyle/>
            <a:p>
              <a:pPr algn="ctr">
                <a:lnSpc>
                  <a:spcPts val="2193"/>
                </a:lnSpc>
              </a:pPr>
              <a:r>
                <a:rPr lang="en-US" sz="1827">
                  <a:solidFill>
                    <a:srgbClr val="FFFFFF"/>
                  </a:solidFill>
                  <a:latin typeface="Public Sans"/>
                </a:rPr>
                <a:t>05</a:t>
              </a:r>
            </a:p>
          </p:txBody>
        </p:sp>
      </p:grpSp>
      <p:grpSp>
        <p:nvGrpSpPr>
          <p:cNvPr name="Group 28" id="28"/>
          <p:cNvGrpSpPr/>
          <p:nvPr/>
        </p:nvGrpSpPr>
        <p:grpSpPr>
          <a:xfrm rot="0">
            <a:off x="0" y="6782334"/>
            <a:ext cx="7469872" cy="3504666"/>
            <a:chOff x="0" y="0"/>
            <a:chExt cx="10502345" cy="4927422"/>
          </a:xfrm>
        </p:grpSpPr>
        <p:sp>
          <p:nvSpPr>
            <p:cNvPr name="Freeform 29" id="29"/>
            <p:cNvSpPr/>
            <p:nvPr/>
          </p:nvSpPr>
          <p:spPr>
            <a:xfrm flipH="false" flipV="false" rot="0">
              <a:off x="0" y="0"/>
              <a:ext cx="10502345" cy="4927422"/>
            </a:xfrm>
            <a:custGeom>
              <a:avLst/>
              <a:gdLst/>
              <a:ahLst/>
              <a:cxnLst/>
              <a:rect r="r" b="b" t="t" l="l"/>
              <a:pathLst>
                <a:path h="4927422" w="10502345">
                  <a:moveTo>
                    <a:pt x="10502345" y="4927422"/>
                  </a:moveTo>
                  <a:lnTo>
                    <a:pt x="0" y="4927422"/>
                  </a:lnTo>
                  <a:lnTo>
                    <a:pt x="0" y="0"/>
                  </a:lnTo>
                  <a:lnTo>
                    <a:pt x="10502345" y="4927422"/>
                  </a:lnTo>
                  <a:close/>
                </a:path>
              </a:pathLst>
            </a:custGeom>
            <a:solidFill>
              <a:srgbClr val="EA4B33"/>
            </a:solidFill>
          </p:spPr>
        </p:sp>
      </p:grpSp>
      <p:sp>
        <p:nvSpPr>
          <p:cNvPr name="TextBox 30" id="30"/>
          <p:cNvSpPr txBox="true"/>
          <p:nvPr/>
        </p:nvSpPr>
        <p:spPr>
          <a:xfrm rot="0">
            <a:off x="11788994" y="7949772"/>
            <a:ext cx="5470306" cy="444048"/>
          </a:xfrm>
          <a:prstGeom prst="rect">
            <a:avLst/>
          </a:prstGeom>
        </p:spPr>
        <p:txBody>
          <a:bodyPr anchor="t" rtlCol="false" tIns="0" lIns="0" bIns="0" rIns="0">
            <a:spAutoFit/>
          </a:bodyPr>
          <a:lstStyle/>
          <a:p>
            <a:pPr algn="l">
              <a:lnSpc>
                <a:spcPts val="3526"/>
              </a:lnSpc>
            </a:pPr>
            <a:r>
              <a:rPr lang="en-US" sz="2519">
                <a:solidFill>
                  <a:srgbClr val="191919"/>
                </a:solidFill>
                <a:latin typeface="Public Sans"/>
              </a:rPr>
              <a:t>Tiến hành thực hiện query phân tích</a:t>
            </a:r>
          </a:p>
        </p:txBody>
      </p:sp>
      <p:grpSp>
        <p:nvGrpSpPr>
          <p:cNvPr name="Group 31" id="31"/>
          <p:cNvGrpSpPr/>
          <p:nvPr/>
        </p:nvGrpSpPr>
        <p:grpSpPr>
          <a:xfrm rot="0">
            <a:off x="10534023" y="7865052"/>
            <a:ext cx="693203" cy="680164"/>
            <a:chOff x="0" y="0"/>
            <a:chExt cx="924270" cy="906885"/>
          </a:xfrm>
        </p:grpSpPr>
        <p:grpSp>
          <p:nvGrpSpPr>
            <p:cNvPr name="Group 32" id="32"/>
            <p:cNvGrpSpPr/>
            <p:nvPr/>
          </p:nvGrpSpPr>
          <p:grpSpPr>
            <a:xfrm rot="0">
              <a:off x="0" y="0"/>
              <a:ext cx="924270" cy="906885"/>
              <a:chOff x="0" y="0"/>
              <a:chExt cx="6350000" cy="6289438"/>
            </a:xfrm>
          </p:grpSpPr>
          <p:sp>
            <p:nvSpPr>
              <p:cNvPr name="Freeform 33" id="33"/>
              <p:cNvSpPr/>
              <p:nvPr/>
            </p:nvSpPr>
            <p:spPr>
              <a:xfrm flipH="false" flipV="false" rot="0">
                <a:off x="0" y="0"/>
                <a:ext cx="6350000" cy="6289438"/>
              </a:xfrm>
              <a:custGeom>
                <a:avLst/>
                <a:gdLst/>
                <a:ahLst/>
                <a:cxnLst/>
                <a:rect r="r" b="b" t="t" l="l"/>
                <a:pathLst>
                  <a:path h="6289438" w="6350000">
                    <a:moveTo>
                      <a:pt x="3175000" y="0"/>
                    </a:moveTo>
                    <a:cubicBezTo>
                      <a:pt x="1421496" y="0"/>
                      <a:pt x="0" y="1407939"/>
                      <a:pt x="0" y="3144719"/>
                    </a:cubicBezTo>
                    <a:cubicBezTo>
                      <a:pt x="0" y="4881500"/>
                      <a:pt x="1421496" y="6289438"/>
                      <a:pt x="3175000" y="6289438"/>
                    </a:cubicBezTo>
                    <a:cubicBezTo>
                      <a:pt x="4928504" y="6289438"/>
                      <a:pt x="6350000" y="4881500"/>
                      <a:pt x="6350000" y="3144719"/>
                    </a:cubicBezTo>
                    <a:cubicBezTo>
                      <a:pt x="6350000" y="1407939"/>
                      <a:pt x="4928504" y="0"/>
                      <a:pt x="3175000" y="0"/>
                    </a:cubicBezTo>
                    <a:close/>
                  </a:path>
                </a:pathLst>
              </a:custGeom>
              <a:solidFill>
                <a:srgbClr val="EA4B33"/>
              </a:solidFill>
            </p:spPr>
          </p:sp>
        </p:grpSp>
        <p:sp>
          <p:nvSpPr>
            <p:cNvPr name="TextBox 34" id="34"/>
            <p:cNvSpPr txBox="true"/>
            <p:nvPr/>
          </p:nvSpPr>
          <p:spPr>
            <a:xfrm rot="0">
              <a:off x="205510" y="276439"/>
              <a:ext cx="513250" cy="362739"/>
            </a:xfrm>
            <a:prstGeom prst="rect">
              <a:avLst/>
            </a:prstGeom>
          </p:spPr>
          <p:txBody>
            <a:bodyPr anchor="t" rtlCol="false" tIns="0" lIns="0" bIns="0" rIns="0">
              <a:spAutoFit/>
            </a:bodyPr>
            <a:lstStyle/>
            <a:p>
              <a:pPr algn="ctr">
                <a:lnSpc>
                  <a:spcPts val="2193"/>
                </a:lnSpc>
              </a:pPr>
              <a:r>
                <a:rPr lang="en-US" sz="1827">
                  <a:solidFill>
                    <a:srgbClr val="FFFFFF"/>
                  </a:solidFill>
                  <a:latin typeface="Public Sans"/>
                </a:rPr>
                <a:t>06</a:t>
              </a:r>
            </a:p>
          </p:txBody>
        </p:sp>
      </p:grpSp>
      <p:sp>
        <p:nvSpPr>
          <p:cNvPr name="TextBox 35" id="35"/>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25769" y="-8577"/>
            <a:ext cx="7106210" cy="10295577"/>
          </a:xfrm>
          <a:custGeom>
            <a:avLst/>
            <a:gdLst/>
            <a:ahLst/>
            <a:cxnLst/>
            <a:rect r="r" b="b" t="t" l="l"/>
            <a:pathLst>
              <a:path h="10295577" w="7106210">
                <a:moveTo>
                  <a:pt x="0" y="0"/>
                </a:moveTo>
                <a:lnTo>
                  <a:pt x="7106211" y="0"/>
                </a:lnTo>
                <a:lnTo>
                  <a:pt x="7106211" y="10295577"/>
                </a:lnTo>
                <a:lnTo>
                  <a:pt x="0" y="10295577"/>
                </a:lnTo>
                <a:lnTo>
                  <a:pt x="0" y="0"/>
                </a:lnTo>
                <a:close/>
              </a:path>
            </a:pathLst>
          </a:custGeom>
          <a:blipFill>
            <a:blip r:embed="rId2"/>
            <a:stretch>
              <a:fillRect l="-30393" t="0" r="-86657" b="0"/>
            </a:stretch>
          </a:blipFill>
        </p:spPr>
      </p:sp>
      <p:grpSp>
        <p:nvGrpSpPr>
          <p:cNvPr name="Group 3" id="3"/>
          <p:cNvGrpSpPr/>
          <p:nvPr/>
        </p:nvGrpSpPr>
        <p:grpSpPr>
          <a:xfrm rot="0">
            <a:off x="11325769" y="4486894"/>
            <a:ext cx="3542905" cy="5800106"/>
            <a:chOff x="0" y="0"/>
            <a:chExt cx="5853757" cy="9583214"/>
          </a:xfrm>
        </p:grpSpPr>
        <p:sp>
          <p:nvSpPr>
            <p:cNvPr name="Freeform 4" id="4"/>
            <p:cNvSpPr/>
            <p:nvPr/>
          </p:nvSpPr>
          <p:spPr>
            <a:xfrm flipH="false" flipV="false" rot="0">
              <a:off x="0" y="0"/>
              <a:ext cx="5853757" cy="9583214"/>
            </a:xfrm>
            <a:custGeom>
              <a:avLst/>
              <a:gdLst/>
              <a:ahLst/>
              <a:cxnLst/>
              <a:rect r="r" b="b" t="t" l="l"/>
              <a:pathLst>
                <a:path h="9583214" w="5853757">
                  <a:moveTo>
                    <a:pt x="5853757" y="9583214"/>
                  </a:moveTo>
                  <a:lnTo>
                    <a:pt x="0" y="9583214"/>
                  </a:lnTo>
                  <a:lnTo>
                    <a:pt x="0" y="0"/>
                  </a:lnTo>
                  <a:lnTo>
                    <a:pt x="5853757" y="9583214"/>
                  </a:lnTo>
                  <a:close/>
                </a:path>
              </a:pathLst>
            </a:custGeom>
            <a:solidFill>
              <a:srgbClr val="EA4B33"/>
            </a:solidFill>
          </p:spPr>
        </p:sp>
      </p:grpSp>
      <p:grpSp>
        <p:nvGrpSpPr>
          <p:cNvPr name="Group 5" id="5"/>
          <p:cNvGrpSpPr/>
          <p:nvPr/>
        </p:nvGrpSpPr>
        <p:grpSpPr>
          <a:xfrm rot="5400000">
            <a:off x="12526652" y="-1418435"/>
            <a:ext cx="4486894" cy="7323763"/>
            <a:chOff x="0" y="0"/>
            <a:chExt cx="7309690" cy="11931291"/>
          </a:xfrm>
        </p:grpSpPr>
        <p:sp>
          <p:nvSpPr>
            <p:cNvPr name="Freeform 6" id="6"/>
            <p:cNvSpPr/>
            <p:nvPr/>
          </p:nvSpPr>
          <p:spPr>
            <a:xfrm flipH="false" flipV="false" rot="0">
              <a:off x="0" y="0"/>
              <a:ext cx="7309690" cy="11931291"/>
            </a:xfrm>
            <a:custGeom>
              <a:avLst/>
              <a:gdLst/>
              <a:ahLst/>
              <a:cxnLst/>
              <a:rect r="r" b="b" t="t" l="l"/>
              <a:pathLst>
                <a:path h="11931291" w="7309690">
                  <a:moveTo>
                    <a:pt x="7309690" y="11931291"/>
                  </a:moveTo>
                  <a:lnTo>
                    <a:pt x="0" y="11931291"/>
                  </a:lnTo>
                  <a:lnTo>
                    <a:pt x="0" y="0"/>
                  </a:lnTo>
                  <a:lnTo>
                    <a:pt x="7309690" y="11931291"/>
                  </a:lnTo>
                  <a:close/>
                </a:path>
              </a:pathLst>
            </a:custGeom>
            <a:solidFill>
              <a:srgbClr val="FFFFFF"/>
            </a:solidFill>
          </p:spPr>
        </p:sp>
      </p:grpSp>
      <p:sp>
        <p:nvSpPr>
          <p:cNvPr name="Freeform 7" id="7"/>
          <p:cNvSpPr/>
          <p:nvPr/>
        </p:nvSpPr>
        <p:spPr>
          <a:xfrm flipH="false" flipV="false" rot="0">
            <a:off x="1028700" y="4030906"/>
            <a:ext cx="11798152" cy="5461206"/>
          </a:xfrm>
          <a:custGeom>
            <a:avLst/>
            <a:gdLst/>
            <a:ahLst/>
            <a:cxnLst/>
            <a:rect r="r" b="b" t="t" l="l"/>
            <a:pathLst>
              <a:path h="5461206" w="11798152">
                <a:moveTo>
                  <a:pt x="0" y="0"/>
                </a:moveTo>
                <a:lnTo>
                  <a:pt x="11798152" y="0"/>
                </a:lnTo>
                <a:lnTo>
                  <a:pt x="11798152" y="5461207"/>
                </a:lnTo>
                <a:lnTo>
                  <a:pt x="0" y="5461207"/>
                </a:lnTo>
                <a:lnTo>
                  <a:pt x="0" y="0"/>
                </a:lnTo>
                <a:close/>
              </a:path>
            </a:pathLst>
          </a:custGeom>
          <a:blipFill>
            <a:blip r:embed="rId3"/>
            <a:stretch>
              <a:fillRect l="0" t="0" r="0" b="0"/>
            </a:stretch>
          </a:blipFill>
        </p:spPr>
      </p:sp>
      <p:sp>
        <p:nvSpPr>
          <p:cNvPr name="TextBox 8" id="8"/>
          <p:cNvSpPr txBox="true"/>
          <p:nvPr/>
        </p:nvSpPr>
        <p:spPr>
          <a:xfrm rot="0">
            <a:off x="1028700" y="1028700"/>
            <a:ext cx="8286750" cy="1371600"/>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191919"/>
                </a:solidFill>
                <a:latin typeface="Francois One"/>
              </a:rPr>
              <a:t>Query example</a:t>
            </a:r>
          </a:p>
        </p:txBody>
      </p:sp>
      <p:sp>
        <p:nvSpPr>
          <p:cNvPr name="TextBox 9" id="9"/>
          <p:cNvSpPr txBox="true"/>
          <p:nvPr/>
        </p:nvSpPr>
        <p:spPr>
          <a:xfrm rot="0">
            <a:off x="1028700" y="2618031"/>
            <a:ext cx="6763883" cy="1146175"/>
          </a:xfrm>
          <a:prstGeom prst="rect">
            <a:avLst/>
          </a:prstGeom>
        </p:spPr>
        <p:txBody>
          <a:bodyPr anchor="t" rtlCol="false" tIns="0" lIns="0" bIns="0" rIns="0">
            <a:spAutoFit/>
          </a:bodyPr>
          <a:lstStyle/>
          <a:p>
            <a:pPr algn="l" marL="0" indent="0" lvl="0">
              <a:lnSpc>
                <a:spcPts val="4550"/>
              </a:lnSpc>
              <a:spcBef>
                <a:spcPct val="0"/>
              </a:spcBef>
            </a:pPr>
            <a:r>
              <a:rPr lang="en-US" sz="3500">
                <a:solidFill>
                  <a:srgbClr val="191919"/>
                </a:solidFill>
                <a:latin typeface="Public Sans Bold"/>
              </a:rPr>
              <a:t>Query 1: </a:t>
            </a:r>
            <a:r>
              <a:rPr lang="en-US" sz="3500">
                <a:solidFill>
                  <a:srgbClr val="191919"/>
                </a:solidFill>
                <a:latin typeface="Public Sans"/>
              </a:rPr>
              <a:t>Số đơn hàng bị hủy theo ngày trong tháng 5.</a:t>
            </a:r>
          </a:p>
        </p:txBody>
      </p:sp>
      <p:sp>
        <p:nvSpPr>
          <p:cNvPr name="TextBox 10" id="10"/>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FFFFFF"/>
                </a:solidFill>
                <a:latin typeface="Arimo"/>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25769" y="-8577"/>
            <a:ext cx="7106210" cy="10295577"/>
          </a:xfrm>
          <a:custGeom>
            <a:avLst/>
            <a:gdLst/>
            <a:ahLst/>
            <a:cxnLst/>
            <a:rect r="r" b="b" t="t" l="l"/>
            <a:pathLst>
              <a:path h="10295577" w="7106210">
                <a:moveTo>
                  <a:pt x="0" y="0"/>
                </a:moveTo>
                <a:lnTo>
                  <a:pt x="7106211" y="0"/>
                </a:lnTo>
                <a:lnTo>
                  <a:pt x="7106211" y="10295577"/>
                </a:lnTo>
                <a:lnTo>
                  <a:pt x="0" y="10295577"/>
                </a:lnTo>
                <a:lnTo>
                  <a:pt x="0" y="0"/>
                </a:lnTo>
                <a:close/>
              </a:path>
            </a:pathLst>
          </a:custGeom>
          <a:blipFill>
            <a:blip r:embed="rId2"/>
            <a:stretch>
              <a:fillRect l="-30393" t="0" r="-86657" b="0"/>
            </a:stretch>
          </a:blipFill>
        </p:spPr>
      </p:sp>
      <p:grpSp>
        <p:nvGrpSpPr>
          <p:cNvPr name="Group 3" id="3"/>
          <p:cNvGrpSpPr/>
          <p:nvPr/>
        </p:nvGrpSpPr>
        <p:grpSpPr>
          <a:xfrm rot="0">
            <a:off x="11325769" y="4486894"/>
            <a:ext cx="3542905" cy="5800106"/>
            <a:chOff x="0" y="0"/>
            <a:chExt cx="5853757" cy="9583214"/>
          </a:xfrm>
        </p:grpSpPr>
        <p:sp>
          <p:nvSpPr>
            <p:cNvPr name="Freeform 4" id="4"/>
            <p:cNvSpPr/>
            <p:nvPr/>
          </p:nvSpPr>
          <p:spPr>
            <a:xfrm flipH="false" flipV="false" rot="0">
              <a:off x="0" y="0"/>
              <a:ext cx="5853757" cy="9583214"/>
            </a:xfrm>
            <a:custGeom>
              <a:avLst/>
              <a:gdLst/>
              <a:ahLst/>
              <a:cxnLst/>
              <a:rect r="r" b="b" t="t" l="l"/>
              <a:pathLst>
                <a:path h="9583214" w="5853757">
                  <a:moveTo>
                    <a:pt x="5853757" y="9583214"/>
                  </a:moveTo>
                  <a:lnTo>
                    <a:pt x="0" y="9583214"/>
                  </a:lnTo>
                  <a:lnTo>
                    <a:pt x="0" y="0"/>
                  </a:lnTo>
                  <a:lnTo>
                    <a:pt x="5853757" y="9583214"/>
                  </a:lnTo>
                  <a:close/>
                </a:path>
              </a:pathLst>
            </a:custGeom>
            <a:solidFill>
              <a:srgbClr val="EA4B33"/>
            </a:solidFill>
          </p:spPr>
        </p:sp>
      </p:grpSp>
      <p:grpSp>
        <p:nvGrpSpPr>
          <p:cNvPr name="Group 5" id="5"/>
          <p:cNvGrpSpPr/>
          <p:nvPr/>
        </p:nvGrpSpPr>
        <p:grpSpPr>
          <a:xfrm rot="5400000">
            <a:off x="12526652" y="-1418435"/>
            <a:ext cx="4486894" cy="7323763"/>
            <a:chOff x="0" y="0"/>
            <a:chExt cx="7309690" cy="11931291"/>
          </a:xfrm>
        </p:grpSpPr>
        <p:sp>
          <p:nvSpPr>
            <p:cNvPr name="Freeform 6" id="6"/>
            <p:cNvSpPr/>
            <p:nvPr/>
          </p:nvSpPr>
          <p:spPr>
            <a:xfrm flipH="false" flipV="false" rot="0">
              <a:off x="0" y="0"/>
              <a:ext cx="7309690" cy="11931291"/>
            </a:xfrm>
            <a:custGeom>
              <a:avLst/>
              <a:gdLst/>
              <a:ahLst/>
              <a:cxnLst/>
              <a:rect r="r" b="b" t="t" l="l"/>
              <a:pathLst>
                <a:path h="11931291" w="7309690">
                  <a:moveTo>
                    <a:pt x="7309690" y="11931291"/>
                  </a:moveTo>
                  <a:lnTo>
                    <a:pt x="0" y="11931291"/>
                  </a:lnTo>
                  <a:lnTo>
                    <a:pt x="0" y="0"/>
                  </a:lnTo>
                  <a:lnTo>
                    <a:pt x="7309690" y="11931291"/>
                  </a:lnTo>
                  <a:close/>
                </a:path>
              </a:pathLst>
            </a:custGeom>
            <a:solidFill>
              <a:srgbClr val="FFFFFF"/>
            </a:solidFill>
          </p:spPr>
        </p:sp>
      </p:grpSp>
      <p:sp>
        <p:nvSpPr>
          <p:cNvPr name="TextBox 7" id="7"/>
          <p:cNvSpPr txBox="true"/>
          <p:nvPr/>
        </p:nvSpPr>
        <p:spPr>
          <a:xfrm rot="0">
            <a:off x="1028700" y="1028700"/>
            <a:ext cx="8286750" cy="1371600"/>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191919"/>
                </a:solidFill>
                <a:latin typeface="Francois One"/>
              </a:rPr>
              <a:t>Query example</a:t>
            </a:r>
          </a:p>
        </p:txBody>
      </p:sp>
      <p:sp>
        <p:nvSpPr>
          <p:cNvPr name="TextBox 8" id="8"/>
          <p:cNvSpPr txBox="true"/>
          <p:nvPr/>
        </p:nvSpPr>
        <p:spPr>
          <a:xfrm rot="0">
            <a:off x="1028700" y="2618031"/>
            <a:ext cx="6763883" cy="1146175"/>
          </a:xfrm>
          <a:prstGeom prst="rect">
            <a:avLst/>
          </a:prstGeom>
        </p:spPr>
        <p:txBody>
          <a:bodyPr anchor="t" rtlCol="false" tIns="0" lIns="0" bIns="0" rIns="0">
            <a:spAutoFit/>
          </a:bodyPr>
          <a:lstStyle/>
          <a:p>
            <a:pPr algn="l" marL="0" indent="0" lvl="0">
              <a:lnSpc>
                <a:spcPts val="4550"/>
              </a:lnSpc>
              <a:spcBef>
                <a:spcPct val="0"/>
              </a:spcBef>
            </a:pPr>
            <a:r>
              <a:rPr lang="en-US" sz="3500">
                <a:solidFill>
                  <a:srgbClr val="191919"/>
                </a:solidFill>
                <a:latin typeface="Public Sans Bold"/>
              </a:rPr>
              <a:t>Query 1: </a:t>
            </a:r>
            <a:r>
              <a:rPr lang="en-US" sz="3500">
                <a:solidFill>
                  <a:srgbClr val="191919"/>
                </a:solidFill>
                <a:latin typeface="Public Sans"/>
              </a:rPr>
              <a:t>Số đơn hàng bị hủy theo ngày trong tháng 5.</a:t>
            </a:r>
          </a:p>
        </p:txBody>
      </p:sp>
      <p:sp>
        <p:nvSpPr>
          <p:cNvPr name="Freeform 9" id="9"/>
          <p:cNvSpPr/>
          <p:nvPr/>
        </p:nvSpPr>
        <p:spPr>
          <a:xfrm flipH="false" flipV="false" rot="0">
            <a:off x="3964055" y="4030906"/>
            <a:ext cx="5351395" cy="5863082"/>
          </a:xfrm>
          <a:custGeom>
            <a:avLst/>
            <a:gdLst/>
            <a:ahLst/>
            <a:cxnLst/>
            <a:rect r="r" b="b" t="t" l="l"/>
            <a:pathLst>
              <a:path h="5863082" w="5351395">
                <a:moveTo>
                  <a:pt x="0" y="0"/>
                </a:moveTo>
                <a:lnTo>
                  <a:pt x="5351395" y="0"/>
                </a:lnTo>
                <a:lnTo>
                  <a:pt x="5351395" y="5863083"/>
                </a:lnTo>
                <a:lnTo>
                  <a:pt x="0" y="5863083"/>
                </a:lnTo>
                <a:lnTo>
                  <a:pt x="0" y="0"/>
                </a:lnTo>
                <a:close/>
              </a:path>
            </a:pathLst>
          </a:custGeom>
          <a:blipFill>
            <a:blip r:embed="rId3"/>
            <a:stretch>
              <a:fillRect l="0" t="0" r="0" b="0"/>
            </a:stretch>
          </a:blipFill>
        </p:spPr>
      </p:sp>
      <p:sp>
        <p:nvSpPr>
          <p:cNvPr name="TextBox 10" id="10"/>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FFFFFF"/>
                </a:solidFill>
                <a:latin typeface="Arimo"/>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25769" y="-8577"/>
            <a:ext cx="7106210" cy="10295577"/>
          </a:xfrm>
          <a:custGeom>
            <a:avLst/>
            <a:gdLst/>
            <a:ahLst/>
            <a:cxnLst/>
            <a:rect r="r" b="b" t="t" l="l"/>
            <a:pathLst>
              <a:path h="10295577" w="7106210">
                <a:moveTo>
                  <a:pt x="0" y="0"/>
                </a:moveTo>
                <a:lnTo>
                  <a:pt x="7106211" y="0"/>
                </a:lnTo>
                <a:lnTo>
                  <a:pt x="7106211" y="10295577"/>
                </a:lnTo>
                <a:lnTo>
                  <a:pt x="0" y="10295577"/>
                </a:lnTo>
                <a:lnTo>
                  <a:pt x="0" y="0"/>
                </a:lnTo>
                <a:close/>
              </a:path>
            </a:pathLst>
          </a:custGeom>
          <a:blipFill>
            <a:blip r:embed="rId2"/>
            <a:stretch>
              <a:fillRect l="-30393" t="0" r="-86657" b="0"/>
            </a:stretch>
          </a:blipFill>
        </p:spPr>
      </p:sp>
      <p:grpSp>
        <p:nvGrpSpPr>
          <p:cNvPr name="Group 3" id="3"/>
          <p:cNvGrpSpPr/>
          <p:nvPr/>
        </p:nvGrpSpPr>
        <p:grpSpPr>
          <a:xfrm rot="0">
            <a:off x="11325769" y="4486894"/>
            <a:ext cx="3542905" cy="5800106"/>
            <a:chOff x="0" y="0"/>
            <a:chExt cx="5853757" cy="9583214"/>
          </a:xfrm>
        </p:grpSpPr>
        <p:sp>
          <p:nvSpPr>
            <p:cNvPr name="Freeform 4" id="4"/>
            <p:cNvSpPr/>
            <p:nvPr/>
          </p:nvSpPr>
          <p:spPr>
            <a:xfrm flipH="false" flipV="false" rot="0">
              <a:off x="0" y="0"/>
              <a:ext cx="5853757" cy="9583214"/>
            </a:xfrm>
            <a:custGeom>
              <a:avLst/>
              <a:gdLst/>
              <a:ahLst/>
              <a:cxnLst/>
              <a:rect r="r" b="b" t="t" l="l"/>
              <a:pathLst>
                <a:path h="9583214" w="5853757">
                  <a:moveTo>
                    <a:pt x="5853757" y="9583214"/>
                  </a:moveTo>
                  <a:lnTo>
                    <a:pt x="0" y="9583214"/>
                  </a:lnTo>
                  <a:lnTo>
                    <a:pt x="0" y="0"/>
                  </a:lnTo>
                  <a:lnTo>
                    <a:pt x="5853757" y="9583214"/>
                  </a:lnTo>
                  <a:close/>
                </a:path>
              </a:pathLst>
            </a:custGeom>
            <a:solidFill>
              <a:srgbClr val="EA4B33"/>
            </a:solidFill>
          </p:spPr>
        </p:sp>
      </p:grpSp>
      <p:grpSp>
        <p:nvGrpSpPr>
          <p:cNvPr name="Group 5" id="5"/>
          <p:cNvGrpSpPr/>
          <p:nvPr/>
        </p:nvGrpSpPr>
        <p:grpSpPr>
          <a:xfrm rot="5400000">
            <a:off x="12526652" y="-1418435"/>
            <a:ext cx="4486894" cy="7323763"/>
            <a:chOff x="0" y="0"/>
            <a:chExt cx="7309690" cy="11931291"/>
          </a:xfrm>
        </p:grpSpPr>
        <p:sp>
          <p:nvSpPr>
            <p:cNvPr name="Freeform 6" id="6"/>
            <p:cNvSpPr/>
            <p:nvPr/>
          </p:nvSpPr>
          <p:spPr>
            <a:xfrm flipH="false" flipV="false" rot="0">
              <a:off x="0" y="0"/>
              <a:ext cx="7309690" cy="11931291"/>
            </a:xfrm>
            <a:custGeom>
              <a:avLst/>
              <a:gdLst/>
              <a:ahLst/>
              <a:cxnLst/>
              <a:rect r="r" b="b" t="t" l="l"/>
              <a:pathLst>
                <a:path h="11931291" w="7309690">
                  <a:moveTo>
                    <a:pt x="7309690" y="11931291"/>
                  </a:moveTo>
                  <a:lnTo>
                    <a:pt x="0" y="11931291"/>
                  </a:lnTo>
                  <a:lnTo>
                    <a:pt x="0" y="0"/>
                  </a:lnTo>
                  <a:lnTo>
                    <a:pt x="7309690" y="11931291"/>
                  </a:lnTo>
                  <a:close/>
                </a:path>
              </a:pathLst>
            </a:custGeom>
            <a:solidFill>
              <a:srgbClr val="FFFFFF"/>
            </a:solidFill>
          </p:spPr>
        </p:sp>
      </p:grpSp>
      <p:sp>
        <p:nvSpPr>
          <p:cNvPr name="Freeform 7" id="7"/>
          <p:cNvSpPr/>
          <p:nvPr/>
        </p:nvSpPr>
        <p:spPr>
          <a:xfrm flipH="false" flipV="false" rot="0">
            <a:off x="7385557" y="4030906"/>
            <a:ext cx="2816670" cy="5479303"/>
          </a:xfrm>
          <a:custGeom>
            <a:avLst/>
            <a:gdLst/>
            <a:ahLst/>
            <a:cxnLst/>
            <a:rect r="r" b="b" t="t" l="l"/>
            <a:pathLst>
              <a:path h="5479303" w="2816670">
                <a:moveTo>
                  <a:pt x="0" y="0"/>
                </a:moveTo>
                <a:lnTo>
                  <a:pt x="2816670" y="0"/>
                </a:lnTo>
                <a:lnTo>
                  <a:pt x="2816670" y="5479304"/>
                </a:lnTo>
                <a:lnTo>
                  <a:pt x="0" y="5479304"/>
                </a:lnTo>
                <a:lnTo>
                  <a:pt x="0" y="0"/>
                </a:lnTo>
                <a:close/>
              </a:path>
            </a:pathLst>
          </a:custGeom>
          <a:blipFill>
            <a:blip r:embed="rId3"/>
            <a:stretch>
              <a:fillRect l="0" t="0" r="0" b="0"/>
            </a:stretch>
          </a:blipFill>
        </p:spPr>
      </p:sp>
      <p:sp>
        <p:nvSpPr>
          <p:cNvPr name="TextBox 8" id="8"/>
          <p:cNvSpPr txBox="true"/>
          <p:nvPr/>
        </p:nvSpPr>
        <p:spPr>
          <a:xfrm rot="0">
            <a:off x="1028700" y="1028700"/>
            <a:ext cx="8286750" cy="1371600"/>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191919"/>
                </a:solidFill>
                <a:latin typeface="Francois One"/>
              </a:rPr>
              <a:t>Query example</a:t>
            </a:r>
          </a:p>
        </p:txBody>
      </p:sp>
      <p:sp>
        <p:nvSpPr>
          <p:cNvPr name="TextBox 9" id="9"/>
          <p:cNvSpPr txBox="true"/>
          <p:nvPr/>
        </p:nvSpPr>
        <p:spPr>
          <a:xfrm rot="0">
            <a:off x="1028700" y="2618031"/>
            <a:ext cx="6763883" cy="1146175"/>
          </a:xfrm>
          <a:prstGeom prst="rect">
            <a:avLst/>
          </a:prstGeom>
        </p:spPr>
        <p:txBody>
          <a:bodyPr anchor="t" rtlCol="false" tIns="0" lIns="0" bIns="0" rIns="0">
            <a:spAutoFit/>
          </a:bodyPr>
          <a:lstStyle/>
          <a:p>
            <a:pPr algn="l" marL="0" indent="0" lvl="0">
              <a:lnSpc>
                <a:spcPts val="4550"/>
              </a:lnSpc>
              <a:spcBef>
                <a:spcPct val="0"/>
              </a:spcBef>
            </a:pPr>
            <a:r>
              <a:rPr lang="en-US" sz="3500">
                <a:solidFill>
                  <a:srgbClr val="191919"/>
                </a:solidFill>
                <a:latin typeface="Public Sans Bold"/>
              </a:rPr>
              <a:t>Query 1: </a:t>
            </a:r>
            <a:r>
              <a:rPr lang="en-US" sz="3500">
                <a:solidFill>
                  <a:srgbClr val="191919"/>
                </a:solidFill>
                <a:latin typeface="Public Sans"/>
              </a:rPr>
              <a:t>Số đơn hàng bị hủy theo ngày trong tháng 5.</a:t>
            </a:r>
          </a:p>
        </p:txBody>
      </p:sp>
      <p:sp>
        <p:nvSpPr>
          <p:cNvPr name="TextBox 10" id="10"/>
          <p:cNvSpPr txBox="true"/>
          <p:nvPr/>
        </p:nvSpPr>
        <p:spPr>
          <a:xfrm rot="0">
            <a:off x="1028700" y="4513133"/>
            <a:ext cx="5456595" cy="4467225"/>
          </a:xfrm>
          <a:prstGeom prst="rect">
            <a:avLst/>
          </a:prstGeom>
        </p:spPr>
        <p:txBody>
          <a:bodyPr anchor="t" rtlCol="false" tIns="0" lIns="0" bIns="0" rIns="0">
            <a:spAutoFit/>
          </a:bodyPr>
          <a:lstStyle/>
          <a:p>
            <a:pPr algn="l">
              <a:lnSpc>
                <a:spcPts val="3900"/>
              </a:lnSpc>
              <a:spcBef>
                <a:spcPct val="0"/>
              </a:spcBef>
            </a:pPr>
            <a:r>
              <a:rPr lang="en-US" sz="3000">
                <a:solidFill>
                  <a:srgbClr val="052896"/>
                </a:solidFill>
                <a:latin typeface="Public Sans Bold"/>
              </a:rPr>
              <a:t>SELECT</a:t>
            </a:r>
          </a:p>
          <a:p>
            <a:pPr algn="l">
              <a:lnSpc>
                <a:spcPts val="3900"/>
              </a:lnSpc>
              <a:spcBef>
                <a:spcPct val="0"/>
              </a:spcBef>
            </a:pPr>
            <a:r>
              <a:rPr lang="en-US" sz="3000">
                <a:solidFill>
                  <a:srgbClr val="191919"/>
                </a:solidFill>
                <a:latin typeface="Public Sans Bold"/>
              </a:rPr>
              <a:t>     [Measures].[OrderID Count] </a:t>
            </a:r>
            <a:r>
              <a:rPr lang="en-US" sz="3000">
                <a:solidFill>
                  <a:srgbClr val="052896"/>
                </a:solidFill>
                <a:latin typeface="Public Sans Bold"/>
              </a:rPr>
              <a:t>ON COLUMNS</a:t>
            </a:r>
            <a:r>
              <a:rPr lang="en-US" sz="3000">
                <a:solidFill>
                  <a:srgbClr val="191919"/>
                </a:solidFill>
                <a:latin typeface="Public Sans Bold"/>
              </a:rPr>
              <a:t>,</a:t>
            </a:r>
          </a:p>
          <a:p>
            <a:pPr algn="l">
              <a:lnSpc>
                <a:spcPts val="3900"/>
              </a:lnSpc>
              <a:spcBef>
                <a:spcPct val="0"/>
              </a:spcBef>
            </a:pPr>
            <a:r>
              <a:rPr lang="en-US" sz="3000">
                <a:solidFill>
                  <a:srgbClr val="191919"/>
                </a:solidFill>
                <a:latin typeface="Public Sans Bold"/>
              </a:rPr>
              <a:t>     [Dim Date].[Day].Members </a:t>
            </a:r>
            <a:r>
              <a:rPr lang="en-US" sz="3000">
                <a:solidFill>
                  <a:srgbClr val="052896"/>
                </a:solidFill>
                <a:latin typeface="Public Sans Bold"/>
              </a:rPr>
              <a:t>ON ROWS</a:t>
            </a:r>
          </a:p>
          <a:p>
            <a:pPr algn="l">
              <a:lnSpc>
                <a:spcPts val="3900"/>
              </a:lnSpc>
              <a:spcBef>
                <a:spcPct val="0"/>
              </a:spcBef>
            </a:pPr>
            <a:r>
              <a:rPr lang="en-US" sz="3000">
                <a:solidFill>
                  <a:srgbClr val="052896"/>
                </a:solidFill>
                <a:latin typeface="Public Sans Bold"/>
              </a:rPr>
              <a:t>FROM </a:t>
            </a:r>
            <a:r>
              <a:rPr lang="en-US" sz="3000">
                <a:solidFill>
                  <a:srgbClr val="191919"/>
                </a:solidFill>
                <a:latin typeface="Public Sans Bold"/>
              </a:rPr>
              <a:t>[Amazon Sales]</a:t>
            </a:r>
          </a:p>
          <a:p>
            <a:pPr algn="l">
              <a:lnSpc>
                <a:spcPts val="3900"/>
              </a:lnSpc>
              <a:spcBef>
                <a:spcPct val="0"/>
              </a:spcBef>
            </a:pPr>
            <a:r>
              <a:rPr lang="en-US" sz="3000">
                <a:solidFill>
                  <a:srgbClr val="052896"/>
                </a:solidFill>
                <a:latin typeface="Public Sans Bold"/>
              </a:rPr>
              <a:t>WHERE</a:t>
            </a:r>
            <a:r>
              <a:rPr lang="en-US" sz="3000">
                <a:solidFill>
                  <a:srgbClr val="191919"/>
                </a:solidFill>
                <a:latin typeface="Public Sans Bold"/>
              </a:rPr>
              <a:t>([Dim Date].[Month].[5], [Dim Status].[Status].[Cancelled])</a:t>
            </a:r>
          </a:p>
        </p:txBody>
      </p:sp>
      <p:sp>
        <p:nvSpPr>
          <p:cNvPr name="TextBox 11" id="11"/>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FFFFFF"/>
                </a:solidFill>
                <a:latin typeface="Arimo"/>
              </a:rPr>
              <a:t>19</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52896"/>
        </a:solidFill>
      </p:bgPr>
    </p:bg>
    <p:spTree>
      <p:nvGrpSpPr>
        <p:cNvPr id="1" name=""/>
        <p:cNvGrpSpPr/>
        <p:nvPr/>
      </p:nvGrpSpPr>
      <p:grpSpPr>
        <a:xfrm>
          <a:off x="0" y="0"/>
          <a:ext cx="0" cy="0"/>
          <a:chOff x="0" y="0"/>
          <a:chExt cx="0" cy="0"/>
        </a:xfrm>
      </p:grpSpPr>
      <p:sp>
        <p:nvSpPr>
          <p:cNvPr name="AutoShape 2" id="2"/>
          <p:cNvSpPr/>
          <p:nvPr/>
        </p:nvSpPr>
        <p:spPr>
          <a:xfrm rot="-6078035">
            <a:off x="-3267573" y="135072"/>
            <a:ext cx="13593765" cy="10097433"/>
          </a:xfrm>
          <a:prstGeom prst="rect">
            <a:avLst/>
          </a:prstGeom>
          <a:solidFill>
            <a:srgbClr val="FFFFFF"/>
          </a:solidFill>
        </p:spPr>
      </p:sp>
      <p:grpSp>
        <p:nvGrpSpPr>
          <p:cNvPr name="Group 3" id="3"/>
          <p:cNvGrpSpPr/>
          <p:nvPr/>
        </p:nvGrpSpPr>
        <p:grpSpPr>
          <a:xfrm rot="0">
            <a:off x="1028700" y="4020655"/>
            <a:ext cx="6886146" cy="2245690"/>
            <a:chOff x="0" y="0"/>
            <a:chExt cx="9181529" cy="2994253"/>
          </a:xfrm>
        </p:grpSpPr>
        <p:sp>
          <p:nvSpPr>
            <p:cNvPr name="TextBox 4" id="4"/>
            <p:cNvSpPr txBox="true"/>
            <p:nvPr/>
          </p:nvSpPr>
          <p:spPr>
            <a:xfrm rot="0">
              <a:off x="0" y="342900"/>
              <a:ext cx="9181529" cy="1143000"/>
            </a:xfrm>
            <a:prstGeom prst="rect">
              <a:avLst/>
            </a:prstGeom>
          </p:spPr>
          <p:txBody>
            <a:bodyPr anchor="t" rtlCol="false" tIns="0" lIns="0" bIns="0" rIns="0">
              <a:spAutoFit/>
            </a:bodyPr>
            <a:lstStyle/>
            <a:p>
              <a:pPr algn="l" marL="0" indent="0" lvl="0">
                <a:lnSpc>
                  <a:spcPts val="6750"/>
                </a:lnSpc>
                <a:spcBef>
                  <a:spcPct val="0"/>
                </a:spcBef>
              </a:pPr>
              <a:r>
                <a:rPr lang="en-US" sz="5625">
                  <a:solidFill>
                    <a:srgbClr val="052896"/>
                  </a:solidFill>
                  <a:latin typeface="Francois One"/>
                </a:rPr>
                <a:t>MỤC LỤC</a:t>
              </a:r>
            </a:p>
          </p:txBody>
        </p:sp>
        <p:sp>
          <p:nvSpPr>
            <p:cNvPr name="TextBox 5" id="5"/>
            <p:cNvSpPr txBox="true"/>
            <p:nvPr/>
          </p:nvSpPr>
          <p:spPr>
            <a:xfrm rot="0">
              <a:off x="0" y="2314803"/>
              <a:ext cx="9181529" cy="682413"/>
            </a:xfrm>
            <a:prstGeom prst="rect">
              <a:avLst/>
            </a:prstGeom>
          </p:spPr>
          <p:txBody>
            <a:bodyPr anchor="t" rtlCol="false" tIns="0" lIns="0" bIns="0" rIns="0">
              <a:spAutoFit/>
            </a:bodyPr>
            <a:lstStyle/>
            <a:p>
              <a:pPr algn="l" marL="0" indent="0" lvl="0">
                <a:lnSpc>
                  <a:spcPts val="4160"/>
                </a:lnSpc>
                <a:spcBef>
                  <a:spcPct val="0"/>
                </a:spcBef>
              </a:pPr>
              <a:r>
                <a:rPr lang="en-US" sz="3200">
                  <a:solidFill>
                    <a:srgbClr val="191919"/>
                  </a:solidFill>
                  <a:latin typeface="Public Sans"/>
                </a:rPr>
                <a:t>Bài báo cáo này bao gồm:</a:t>
              </a:r>
            </a:p>
          </p:txBody>
        </p:sp>
      </p:grpSp>
      <p:sp>
        <p:nvSpPr>
          <p:cNvPr name="TextBox 6" id="6"/>
          <p:cNvSpPr txBox="true"/>
          <p:nvPr/>
        </p:nvSpPr>
        <p:spPr>
          <a:xfrm rot="0">
            <a:off x="9994144" y="3010788"/>
            <a:ext cx="6559588" cy="4027299"/>
          </a:xfrm>
          <a:prstGeom prst="rect">
            <a:avLst/>
          </a:prstGeom>
        </p:spPr>
        <p:txBody>
          <a:bodyPr anchor="t" rtlCol="false" tIns="0" lIns="0" bIns="0" rIns="0">
            <a:spAutoFit/>
          </a:bodyPr>
          <a:lstStyle/>
          <a:p>
            <a:pPr algn="l" marL="734056" indent="-367028" lvl="1">
              <a:lnSpc>
                <a:spcPts val="6493"/>
              </a:lnSpc>
              <a:buAutoNum type="arabicPeriod" startAt="1"/>
            </a:pPr>
            <a:r>
              <a:rPr lang="en-US" sz="3399">
                <a:solidFill>
                  <a:srgbClr val="FFFFFF"/>
                </a:solidFill>
                <a:latin typeface="Public Sans"/>
              </a:rPr>
              <a:t>GIỚI THIỆU TỔNG QUAN</a:t>
            </a:r>
          </a:p>
          <a:p>
            <a:pPr algn="l" marL="734056" indent="-367028" lvl="1">
              <a:lnSpc>
                <a:spcPts val="6493"/>
              </a:lnSpc>
              <a:buAutoNum type="arabicPeriod" startAt="1"/>
            </a:pPr>
            <a:r>
              <a:rPr lang="en-US" sz="3399">
                <a:solidFill>
                  <a:srgbClr val="FFFFFF"/>
                </a:solidFill>
                <a:latin typeface="Public Sans"/>
              </a:rPr>
              <a:t>QUÁ TRÌNH SSIS</a:t>
            </a:r>
          </a:p>
          <a:p>
            <a:pPr algn="l" marL="734056" indent="-367028" lvl="1">
              <a:lnSpc>
                <a:spcPts val="6493"/>
              </a:lnSpc>
              <a:buAutoNum type="arabicPeriod" startAt="1"/>
            </a:pPr>
            <a:r>
              <a:rPr lang="en-US" sz="3399">
                <a:solidFill>
                  <a:srgbClr val="FFFFFF"/>
                </a:solidFill>
                <a:latin typeface="Public Sans"/>
              </a:rPr>
              <a:t>QUÁ TRÌNH SSAS</a:t>
            </a:r>
          </a:p>
          <a:p>
            <a:pPr algn="l" marL="734056" indent="-367028" lvl="1">
              <a:lnSpc>
                <a:spcPts val="6493"/>
              </a:lnSpc>
              <a:buAutoNum type="arabicPeriod" startAt="1"/>
            </a:pPr>
            <a:r>
              <a:rPr lang="en-US" sz="3399">
                <a:solidFill>
                  <a:srgbClr val="FFFFFF"/>
                </a:solidFill>
                <a:latin typeface="Public Sans"/>
              </a:rPr>
              <a:t>QUÁ TRÌNH SSRS</a:t>
            </a:r>
          </a:p>
          <a:p>
            <a:pPr algn="l" marL="734056" indent="-367028" lvl="1">
              <a:lnSpc>
                <a:spcPts val="6493"/>
              </a:lnSpc>
              <a:buAutoNum type="arabicPeriod" startAt="1"/>
            </a:pPr>
            <a:r>
              <a:rPr lang="en-US" sz="3399">
                <a:solidFill>
                  <a:srgbClr val="FFFFFF"/>
                </a:solidFill>
                <a:latin typeface="Public Sans"/>
              </a:rPr>
              <a:t>DATA MINING</a:t>
            </a:r>
          </a:p>
        </p:txBody>
      </p:sp>
      <p:sp>
        <p:nvSpPr>
          <p:cNvPr name="TextBox 7" id="7"/>
          <p:cNvSpPr txBox="true"/>
          <p:nvPr/>
        </p:nvSpPr>
        <p:spPr>
          <a:xfrm rot="0">
            <a:off x="17724921" y="9563061"/>
            <a:ext cx="211931"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1</a:t>
            </a:r>
          </a:p>
        </p:txBody>
      </p:sp>
      <p:sp>
        <p:nvSpPr>
          <p:cNvPr name="TextBox 8" id="8"/>
          <p:cNvSpPr txBox="true"/>
          <p:nvPr/>
        </p:nvSpPr>
        <p:spPr>
          <a:xfrm rot="0">
            <a:off x="17724921" y="9563061"/>
            <a:ext cx="211931" cy="533400"/>
          </a:xfrm>
          <a:prstGeom prst="rect">
            <a:avLst/>
          </a:prstGeom>
        </p:spPr>
        <p:txBody>
          <a:bodyPr anchor="t" rtlCol="false" tIns="0" lIns="0" bIns="0" rIns="0">
            <a:spAutoFit/>
          </a:bodyPr>
          <a:lstStyle/>
          <a:p>
            <a:pPr algn="ctr">
              <a:lnSpc>
                <a:spcPts val="4200"/>
              </a:lnSpc>
            </a:pPr>
            <a:r>
              <a:rPr lang="en-US" sz="3000">
                <a:solidFill>
                  <a:srgbClr val="FFFFFF"/>
                </a:solidFill>
                <a:latin typeface="Arimo"/>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25769" y="-8577"/>
            <a:ext cx="7106210" cy="10295577"/>
          </a:xfrm>
          <a:custGeom>
            <a:avLst/>
            <a:gdLst/>
            <a:ahLst/>
            <a:cxnLst/>
            <a:rect r="r" b="b" t="t" l="l"/>
            <a:pathLst>
              <a:path h="10295577" w="7106210">
                <a:moveTo>
                  <a:pt x="0" y="0"/>
                </a:moveTo>
                <a:lnTo>
                  <a:pt x="7106211" y="0"/>
                </a:lnTo>
                <a:lnTo>
                  <a:pt x="7106211" y="10295577"/>
                </a:lnTo>
                <a:lnTo>
                  <a:pt x="0" y="10295577"/>
                </a:lnTo>
                <a:lnTo>
                  <a:pt x="0" y="0"/>
                </a:lnTo>
                <a:close/>
              </a:path>
            </a:pathLst>
          </a:custGeom>
          <a:blipFill>
            <a:blip r:embed="rId2"/>
            <a:stretch>
              <a:fillRect l="-30393" t="0" r="-86657" b="0"/>
            </a:stretch>
          </a:blipFill>
        </p:spPr>
      </p:sp>
      <p:grpSp>
        <p:nvGrpSpPr>
          <p:cNvPr name="Group 3" id="3"/>
          <p:cNvGrpSpPr/>
          <p:nvPr/>
        </p:nvGrpSpPr>
        <p:grpSpPr>
          <a:xfrm rot="0">
            <a:off x="11325769" y="4486894"/>
            <a:ext cx="3542905" cy="5800106"/>
            <a:chOff x="0" y="0"/>
            <a:chExt cx="5853757" cy="9583214"/>
          </a:xfrm>
        </p:grpSpPr>
        <p:sp>
          <p:nvSpPr>
            <p:cNvPr name="Freeform 4" id="4"/>
            <p:cNvSpPr/>
            <p:nvPr/>
          </p:nvSpPr>
          <p:spPr>
            <a:xfrm flipH="false" flipV="false" rot="0">
              <a:off x="0" y="0"/>
              <a:ext cx="5853757" cy="9583214"/>
            </a:xfrm>
            <a:custGeom>
              <a:avLst/>
              <a:gdLst/>
              <a:ahLst/>
              <a:cxnLst/>
              <a:rect r="r" b="b" t="t" l="l"/>
              <a:pathLst>
                <a:path h="9583214" w="5853757">
                  <a:moveTo>
                    <a:pt x="5853757" y="9583214"/>
                  </a:moveTo>
                  <a:lnTo>
                    <a:pt x="0" y="9583214"/>
                  </a:lnTo>
                  <a:lnTo>
                    <a:pt x="0" y="0"/>
                  </a:lnTo>
                  <a:lnTo>
                    <a:pt x="5853757" y="9583214"/>
                  </a:lnTo>
                  <a:close/>
                </a:path>
              </a:pathLst>
            </a:custGeom>
            <a:solidFill>
              <a:srgbClr val="EA4B33"/>
            </a:solidFill>
          </p:spPr>
        </p:sp>
      </p:grpSp>
      <p:grpSp>
        <p:nvGrpSpPr>
          <p:cNvPr name="Group 5" id="5"/>
          <p:cNvGrpSpPr/>
          <p:nvPr/>
        </p:nvGrpSpPr>
        <p:grpSpPr>
          <a:xfrm rot="5400000">
            <a:off x="12526652" y="-1418435"/>
            <a:ext cx="4486894" cy="7323763"/>
            <a:chOff x="0" y="0"/>
            <a:chExt cx="7309690" cy="11931291"/>
          </a:xfrm>
        </p:grpSpPr>
        <p:sp>
          <p:nvSpPr>
            <p:cNvPr name="Freeform 6" id="6"/>
            <p:cNvSpPr/>
            <p:nvPr/>
          </p:nvSpPr>
          <p:spPr>
            <a:xfrm flipH="false" flipV="false" rot="0">
              <a:off x="0" y="0"/>
              <a:ext cx="7309690" cy="11931291"/>
            </a:xfrm>
            <a:custGeom>
              <a:avLst/>
              <a:gdLst/>
              <a:ahLst/>
              <a:cxnLst/>
              <a:rect r="r" b="b" t="t" l="l"/>
              <a:pathLst>
                <a:path h="11931291" w="7309690">
                  <a:moveTo>
                    <a:pt x="7309690" y="11931291"/>
                  </a:moveTo>
                  <a:lnTo>
                    <a:pt x="0" y="11931291"/>
                  </a:lnTo>
                  <a:lnTo>
                    <a:pt x="0" y="0"/>
                  </a:lnTo>
                  <a:lnTo>
                    <a:pt x="7309690" y="11931291"/>
                  </a:lnTo>
                  <a:close/>
                </a:path>
              </a:pathLst>
            </a:custGeom>
            <a:solidFill>
              <a:srgbClr val="FFFFFF"/>
            </a:solidFill>
          </p:spPr>
        </p:sp>
      </p:grpSp>
      <p:sp>
        <p:nvSpPr>
          <p:cNvPr name="Freeform 7" id="7"/>
          <p:cNvSpPr/>
          <p:nvPr/>
        </p:nvSpPr>
        <p:spPr>
          <a:xfrm flipH="false" flipV="false" rot="0">
            <a:off x="1028700" y="4030906"/>
            <a:ext cx="11642546" cy="5591989"/>
          </a:xfrm>
          <a:custGeom>
            <a:avLst/>
            <a:gdLst/>
            <a:ahLst/>
            <a:cxnLst/>
            <a:rect r="r" b="b" t="t" l="l"/>
            <a:pathLst>
              <a:path h="5591989" w="11642546">
                <a:moveTo>
                  <a:pt x="0" y="0"/>
                </a:moveTo>
                <a:lnTo>
                  <a:pt x="11642546" y="0"/>
                </a:lnTo>
                <a:lnTo>
                  <a:pt x="11642546" y="5591989"/>
                </a:lnTo>
                <a:lnTo>
                  <a:pt x="0" y="5591989"/>
                </a:lnTo>
                <a:lnTo>
                  <a:pt x="0" y="0"/>
                </a:lnTo>
                <a:close/>
              </a:path>
            </a:pathLst>
          </a:custGeom>
          <a:blipFill>
            <a:blip r:embed="rId3"/>
            <a:stretch>
              <a:fillRect l="0" t="0" r="0" b="0"/>
            </a:stretch>
          </a:blipFill>
        </p:spPr>
      </p:sp>
      <p:sp>
        <p:nvSpPr>
          <p:cNvPr name="TextBox 8" id="8"/>
          <p:cNvSpPr txBox="true"/>
          <p:nvPr/>
        </p:nvSpPr>
        <p:spPr>
          <a:xfrm rot="0">
            <a:off x="1028700" y="1028700"/>
            <a:ext cx="8286750" cy="1371600"/>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191919"/>
                </a:solidFill>
                <a:latin typeface="Francois One"/>
              </a:rPr>
              <a:t>Query example</a:t>
            </a:r>
          </a:p>
        </p:txBody>
      </p:sp>
      <p:sp>
        <p:nvSpPr>
          <p:cNvPr name="TextBox 9" id="9"/>
          <p:cNvSpPr txBox="true"/>
          <p:nvPr/>
        </p:nvSpPr>
        <p:spPr>
          <a:xfrm rot="0">
            <a:off x="1028700" y="2618031"/>
            <a:ext cx="8936912" cy="1146175"/>
          </a:xfrm>
          <a:prstGeom prst="rect">
            <a:avLst/>
          </a:prstGeom>
        </p:spPr>
        <p:txBody>
          <a:bodyPr anchor="t" rtlCol="false" tIns="0" lIns="0" bIns="0" rIns="0">
            <a:spAutoFit/>
          </a:bodyPr>
          <a:lstStyle/>
          <a:p>
            <a:pPr algn="l" marL="0" indent="0" lvl="0">
              <a:lnSpc>
                <a:spcPts val="4550"/>
              </a:lnSpc>
              <a:spcBef>
                <a:spcPct val="0"/>
              </a:spcBef>
            </a:pPr>
            <a:r>
              <a:rPr lang="en-US" sz="3500">
                <a:solidFill>
                  <a:srgbClr val="191919"/>
                </a:solidFill>
                <a:latin typeface="Public Sans Bold"/>
              </a:rPr>
              <a:t>Query 2: </a:t>
            </a:r>
            <a:r>
              <a:rPr lang="en-US" sz="3500">
                <a:solidFill>
                  <a:srgbClr val="191919"/>
                </a:solidFill>
                <a:latin typeface="Public Sans"/>
              </a:rPr>
              <a:t>Tìm 5 sản phẩm thuộc loại Blouse có doanh số cao nhất.</a:t>
            </a:r>
          </a:p>
        </p:txBody>
      </p:sp>
      <p:sp>
        <p:nvSpPr>
          <p:cNvPr name="TextBox 10" id="10"/>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FFFFFF"/>
                </a:solidFill>
                <a:latin typeface="Arimo"/>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25769" y="-8577"/>
            <a:ext cx="7106210" cy="10295577"/>
          </a:xfrm>
          <a:custGeom>
            <a:avLst/>
            <a:gdLst/>
            <a:ahLst/>
            <a:cxnLst/>
            <a:rect r="r" b="b" t="t" l="l"/>
            <a:pathLst>
              <a:path h="10295577" w="7106210">
                <a:moveTo>
                  <a:pt x="0" y="0"/>
                </a:moveTo>
                <a:lnTo>
                  <a:pt x="7106211" y="0"/>
                </a:lnTo>
                <a:lnTo>
                  <a:pt x="7106211" y="10295577"/>
                </a:lnTo>
                <a:lnTo>
                  <a:pt x="0" y="10295577"/>
                </a:lnTo>
                <a:lnTo>
                  <a:pt x="0" y="0"/>
                </a:lnTo>
                <a:close/>
              </a:path>
            </a:pathLst>
          </a:custGeom>
          <a:blipFill>
            <a:blip r:embed="rId2"/>
            <a:stretch>
              <a:fillRect l="-30393" t="0" r="-86657" b="0"/>
            </a:stretch>
          </a:blipFill>
        </p:spPr>
      </p:sp>
      <p:grpSp>
        <p:nvGrpSpPr>
          <p:cNvPr name="Group 3" id="3"/>
          <p:cNvGrpSpPr/>
          <p:nvPr/>
        </p:nvGrpSpPr>
        <p:grpSpPr>
          <a:xfrm rot="0">
            <a:off x="11325769" y="4486894"/>
            <a:ext cx="3542905" cy="5800106"/>
            <a:chOff x="0" y="0"/>
            <a:chExt cx="5853757" cy="9583214"/>
          </a:xfrm>
        </p:grpSpPr>
        <p:sp>
          <p:nvSpPr>
            <p:cNvPr name="Freeform 4" id="4"/>
            <p:cNvSpPr/>
            <p:nvPr/>
          </p:nvSpPr>
          <p:spPr>
            <a:xfrm flipH="false" flipV="false" rot="0">
              <a:off x="0" y="0"/>
              <a:ext cx="5853757" cy="9583214"/>
            </a:xfrm>
            <a:custGeom>
              <a:avLst/>
              <a:gdLst/>
              <a:ahLst/>
              <a:cxnLst/>
              <a:rect r="r" b="b" t="t" l="l"/>
              <a:pathLst>
                <a:path h="9583214" w="5853757">
                  <a:moveTo>
                    <a:pt x="5853757" y="9583214"/>
                  </a:moveTo>
                  <a:lnTo>
                    <a:pt x="0" y="9583214"/>
                  </a:lnTo>
                  <a:lnTo>
                    <a:pt x="0" y="0"/>
                  </a:lnTo>
                  <a:lnTo>
                    <a:pt x="5853757" y="9583214"/>
                  </a:lnTo>
                  <a:close/>
                </a:path>
              </a:pathLst>
            </a:custGeom>
            <a:solidFill>
              <a:srgbClr val="EA4B33"/>
            </a:solidFill>
          </p:spPr>
        </p:sp>
      </p:grpSp>
      <p:grpSp>
        <p:nvGrpSpPr>
          <p:cNvPr name="Group 5" id="5"/>
          <p:cNvGrpSpPr/>
          <p:nvPr/>
        </p:nvGrpSpPr>
        <p:grpSpPr>
          <a:xfrm rot="5400000">
            <a:off x="12526652" y="-1418435"/>
            <a:ext cx="4486894" cy="7323763"/>
            <a:chOff x="0" y="0"/>
            <a:chExt cx="7309690" cy="11931291"/>
          </a:xfrm>
        </p:grpSpPr>
        <p:sp>
          <p:nvSpPr>
            <p:cNvPr name="Freeform 6" id="6"/>
            <p:cNvSpPr/>
            <p:nvPr/>
          </p:nvSpPr>
          <p:spPr>
            <a:xfrm flipH="false" flipV="false" rot="0">
              <a:off x="0" y="0"/>
              <a:ext cx="7309690" cy="11931291"/>
            </a:xfrm>
            <a:custGeom>
              <a:avLst/>
              <a:gdLst/>
              <a:ahLst/>
              <a:cxnLst/>
              <a:rect r="r" b="b" t="t" l="l"/>
              <a:pathLst>
                <a:path h="11931291" w="7309690">
                  <a:moveTo>
                    <a:pt x="7309690" y="11931291"/>
                  </a:moveTo>
                  <a:lnTo>
                    <a:pt x="0" y="11931291"/>
                  </a:lnTo>
                  <a:lnTo>
                    <a:pt x="0" y="0"/>
                  </a:lnTo>
                  <a:lnTo>
                    <a:pt x="7309690" y="11931291"/>
                  </a:lnTo>
                  <a:close/>
                </a:path>
              </a:pathLst>
            </a:custGeom>
            <a:solidFill>
              <a:srgbClr val="FFFFFF"/>
            </a:solidFill>
          </p:spPr>
        </p:sp>
      </p:grpSp>
      <p:sp>
        <p:nvSpPr>
          <p:cNvPr name="Freeform 7" id="7"/>
          <p:cNvSpPr/>
          <p:nvPr/>
        </p:nvSpPr>
        <p:spPr>
          <a:xfrm flipH="false" flipV="false" rot="0">
            <a:off x="2567708" y="4030906"/>
            <a:ext cx="5858896" cy="5930346"/>
          </a:xfrm>
          <a:custGeom>
            <a:avLst/>
            <a:gdLst/>
            <a:ahLst/>
            <a:cxnLst/>
            <a:rect r="r" b="b" t="t" l="l"/>
            <a:pathLst>
              <a:path h="5930346" w="5858896">
                <a:moveTo>
                  <a:pt x="0" y="0"/>
                </a:moveTo>
                <a:lnTo>
                  <a:pt x="5858896" y="0"/>
                </a:lnTo>
                <a:lnTo>
                  <a:pt x="5858896" y="5930346"/>
                </a:lnTo>
                <a:lnTo>
                  <a:pt x="0" y="5930346"/>
                </a:lnTo>
                <a:lnTo>
                  <a:pt x="0" y="0"/>
                </a:lnTo>
                <a:close/>
              </a:path>
            </a:pathLst>
          </a:custGeom>
          <a:blipFill>
            <a:blip r:embed="rId3"/>
            <a:stretch>
              <a:fillRect l="0" t="0" r="0" b="0"/>
            </a:stretch>
          </a:blipFill>
        </p:spPr>
      </p:sp>
      <p:sp>
        <p:nvSpPr>
          <p:cNvPr name="TextBox 8" id="8"/>
          <p:cNvSpPr txBox="true"/>
          <p:nvPr/>
        </p:nvSpPr>
        <p:spPr>
          <a:xfrm rot="0">
            <a:off x="1028700" y="1028700"/>
            <a:ext cx="8286750" cy="1371600"/>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191919"/>
                </a:solidFill>
                <a:latin typeface="Francois One"/>
              </a:rPr>
              <a:t>Query example</a:t>
            </a:r>
          </a:p>
        </p:txBody>
      </p:sp>
      <p:sp>
        <p:nvSpPr>
          <p:cNvPr name="TextBox 9" id="9"/>
          <p:cNvSpPr txBox="true"/>
          <p:nvPr/>
        </p:nvSpPr>
        <p:spPr>
          <a:xfrm rot="0">
            <a:off x="1028700" y="2618031"/>
            <a:ext cx="8936912" cy="1146175"/>
          </a:xfrm>
          <a:prstGeom prst="rect">
            <a:avLst/>
          </a:prstGeom>
        </p:spPr>
        <p:txBody>
          <a:bodyPr anchor="t" rtlCol="false" tIns="0" lIns="0" bIns="0" rIns="0">
            <a:spAutoFit/>
          </a:bodyPr>
          <a:lstStyle/>
          <a:p>
            <a:pPr algn="l" marL="0" indent="0" lvl="0">
              <a:lnSpc>
                <a:spcPts val="4550"/>
              </a:lnSpc>
              <a:spcBef>
                <a:spcPct val="0"/>
              </a:spcBef>
            </a:pPr>
            <a:r>
              <a:rPr lang="en-US" sz="3500">
                <a:solidFill>
                  <a:srgbClr val="191919"/>
                </a:solidFill>
                <a:latin typeface="Public Sans Bold"/>
              </a:rPr>
              <a:t>Query 2: </a:t>
            </a:r>
            <a:r>
              <a:rPr lang="en-US" sz="3500">
                <a:solidFill>
                  <a:srgbClr val="191919"/>
                </a:solidFill>
                <a:latin typeface="Public Sans"/>
              </a:rPr>
              <a:t>Tìm 5 sản phẩm thuộc loại Blouse có doanh số cao nhất.</a:t>
            </a:r>
          </a:p>
        </p:txBody>
      </p:sp>
      <p:sp>
        <p:nvSpPr>
          <p:cNvPr name="TextBox 10" id="10"/>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FFFFFF"/>
                </a:solidFill>
                <a:latin typeface="Arimo"/>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25769" y="-8577"/>
            <a:ext cx="7106210" cy="10295577"/>
          </a:xfrm>
          <a:custGeom>
            <a:avLst/>
            <a:gdLst/>
            <a:ahLst/>
            <a:cxnLst/>
            <a:rect r="r" b="b" t="t" l="l"/>
            <a:pathLst>
              <a:path h="10295577" w="7106210">
                <a:moveTo>
                  <a:pt x="0" y="0"/>
                </a:moveTo>
                <a:lnTo>
                  <a:pt x="7106211" y="0"/>
                </a:lnTo>
                <a:lnTo>
                  <a:pt x="7106211" y="10295577"/>
                </a:lnTo>
                <a:lnTo>
                  <a:pt x="0" y="10295577"/>
                </a:lnTo>
                <a:lnTo>
                  <a:pt x="0" y="0"/>
                </a:lnTo>
                <a:close/>
              </a:path>
            </a:pathLst>
          </a:custGeom>
          <a:blipFill>
            <a:blip r:embed="rId2"/>
            <a:stretch>
              <a:fillRect l="-30393" t="0" r="-86657" b="0"/>
            </a:stretch>
          </a:blipFill>
        </p:spPr>
      </p:sp>
      <p:grpSp>
        <p:nvGrpSpPr>
          <p:cNvPr name="Group 3" id="3"/>
          <p:cNvGrpSpPr/>
          <p:nvPr/>
        </p:nvGrpSpPr>
        <p:grpSpPr>
          <a:xfrm rot="0">
            <a:off x="11325769" y="4486894"/>
            <a:ext cx="3542905" cy="5800106"/>
            <a:chOff x="0" y="0"/>
            <a:chExt cx="5853757" cy="9583214"/>
          </a:xfrm>
        </p:grpSpPr>
        <p:sp>
          <p:nvSpPr>
            <p:cNvPr name="Freeform 4" id="4"/>
            <p:cNvSpPr/>
            <p:nvPr/>
          </p:nvSpPr>
          <p:spPr>
            <a:xfrm flipH="false" flipV="false" rot="0">
              <a:off x="0" y="0"/>
              <a:ext cx="5853757" cy="9583214"/>
            </a:xfrm>
            <a:custGeom>
              <a:avLst/>
              <a:gdLst/>
              <a:ahLst/>
              <a:cxnLst/>
              <a:rect r="r" b="b" t="t" l="l"/>
              <a:pathLst>
                <a:path h="9583214" w="5853757">
                  <a:moveTo>
                    <a:pt x="5853757" y="9583214"/>
                  </a:moveTo>
                  <a:lnTo>
                    <a:pt x="0" y="9583214"/>
                  </a:lnTo>
                  <a:lnTo>
                    <a:pt x="0" y="0"/>
                  </a:lnTo>
                  <a:lnTo>
                    <a:pt x="5853757" y="9583214"/>
                  </a:lnTo>
                  <a:close/>
                </a:path>
              </a:pathLst>
            </a:custGeom>
            <a:solidFill>
              <a:srgbClr val="EA4B33"/>
            </a:solidFill>
          </p:spPr>
        </p:sp>
      </p:grpSp>
      <p:grpSp>
        <p:nvGrpSpPr>
          <p:cNvPr name="Group 5" id="5"/>
          <p:cNvGrpSpPr/>
          <p:nvPr/>
        </p:nvGrpSpPr>
        <p:grpSpPr>
          <a:xfrm rot="5400000">
            <a:off x="12526652" y="-1418435"/>
            <a:ext cx="4486894" cy="7323763"/>
            <a:chOff x="0" y="0"/>
            <a:chExt cx="7309690" cy="11931291"/>
          </a:xfrm>
        </p:grpSpPr>
        <p:sp>
          <p:nvSpPr>
            <p:cNvPr name="Freeform 6" id="6"/>
            <p:cNvSpPr/>
            <p:nvPr/>
          </p:nvSpPr>
          <p:spPr>
            <a:xfrm flipH="false" flipV="false" rot="0">
              <a:off x="0" y="0"/>
              <a:ext cx="7309690" cy="11931291"/>
            </a:xfrm>
            <a:custGeom>
              <a:avLst/>
              <a:gdLst/>
              <a:ahLst/>
              <a:cxnLst/>
              <a:rect r="r" b="b" t="t" l="l"/>
              <a:pathLst>
                <a:path h="11931291" w="7309690">
                  <a:moveTo>
                    <a:pt x="7309690" y="11931291"/>
                  </a:moveTo>
                  <a:lnTo>
                    <a:pt x="0" y="11931291"/>
                  </a:lnTo>
                  <a:lnTo>
                    <a:pt x="0" y="0"/>
                  </a:lnTo>
                  <a:lnTo>
                    <a:pt x="7309690" y="11931291"/>
                  </a:lnTo>
                  <a:close/>
                </a:path>
              </a:pathLst>
            </a:custGeom>
            <a:solidFill>
              <a:srgbClr val="FFFFFF"/>
            </a:solidFill>
          </p:spPr>
        </p:sp>
      </p:grpSp>
      <p:sp>
        <p:nvSpPr>
          <p:cNvPr name="Freeform 7" id="7"/>
          <p:cNvSpPr/>
          <p:nvPr/>
        </p:nvSpPr>
        <p:spPr>
          <a:xfrm flipH="false" flipV="false" rot="0">
            <a:off x="7520289" y="4961359"/>
            <a:ext cx="3590323" cy="2833912"/>
          </a:xfrm>
          <a:custGeom>
            <a:avLst/>
            <a:gdLst/>
            <a:ahLst/>
            <a:cxnLst/>
            <a:rect r="r" b="b" t="t" l="l"/>
            <a:pathLst>
              <a:path h="2833912" w="3590323">
                <a:moveTo>
                  <a:pt x="0" y="0"/>
                </a:moveTo>
                <a:lnTo>
                  <a:pt x="3590322" y="0"/>
                </a:lnTo>
                <a:lnTo>
                  <a:pt x="3590322" y="2833912"/>
                </a:lnTo>
                <a:lnTo>
                  <a:pt x="0" y="2833912"/>
                </a:lnTo>
                <a:lnTo>
                  <a:pt x="0" y="0"/>
                </a:lnTo>
                <a:close/>
              </a:path>
            </a:pathLst>
          </a:custGeom>
          <a:blipFill>
            <a:blip r:embed="rId3"/>
            <a:stretch>
              <a:fillRect l="-3946" t="0" r="-3946" b="-4610"/>
            </a:stretch>
          </a:blipFill>
        </p:spPr>
      </p:sp>
      <p:sp>
        <p:nvSpPr>
          <p:cNvPr name="TextBox 8" id="8"/>
          <p:cNvSpPr txBox="true"/>
          <p:nvPr/>
        </p:nvSpPr>
        <p:spPr>
          <a:xfrm rot="0">
            <a:off x="1028700" y="1028700"/>
            <a:ext cx="8286750" cy="1371600"/>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191919"/>
                </a:solidFill>
                <a:latin typeface="Francois One"/>
              </a:rPr>
              <a:t>Query example</a:t>
            </a:r>
          </a:p>
        </p:txBody>
      </p:sp>
      <p:sp>
        <p:nvSpPr>
          <p:cNvPr name="TextBox 9" id="9"/>
          <p:cNvSpPr txBox="true"/>
          <p:nvPr/>
        </p:nvSpPr>
        <p:spPr>
          <a:xfrm rot="0">
            <a:off x="1028700" y="2618031"/>
            <a:ext cx="8936912" cy="1146175"/>
          </a:xfrm>
          <a:prstGeom prst="rect">
            <a:avLst/>
          </a:prstGeom>
        </p:spPr>
        <p:txBody>
          <a:bodyPr anchor="t" rtlCol="false" tIns="0" lIns="0" bIns="0" rIns="0">
            <a:spAutoFit/>
          </a:bodyPr>
          <a:lstStyle/>
          <a:p>
            <a:pPr algn="l" marL="0" indent="0" lvl="0">
              <a:lnSpc>
                <a:spcPts val="4550"/>
              </a:lnSpc>
              <a:spcBef>
                <a:spcPct val="0"/>
              </a:spcBef>
            </a:pPr>
            <a:r>
              <a:rPr lang="en-US" sz="3500">
                <a:solidFill>
                  <a:srgbClr val="191919"/>
                </a:solidFill>
                <a:latin typeface="Public Sans Bold"/>
              </a:rPr>
              <a:t>Query 2: </a:t>
            </a:r>
            <a:r>
              <a:rPr lang="en-US" sz="3500">
                <a:solidFill>
                  <a:srgbClr val="191919"/>
                </a:solidFill>
                <a:latin typeface="Public Sans"/>
              </a:rPr>
              <a:t>Tìm 5 sản phẩm thuộc loại Blouse có doanh số cao nhất.</a:t>
            </a:r>
          </a:p>
        </p:txBody>
      </p:sp>
      <p:sp>
        <p:nvSpPr>
          <p:cNvPr name="TextBox 10" id="10"/>
          <p:cNvSpPr txBox="true"/>
          <p:nvPr/>
        </p:nvSpPr>
        <p:spPr>
          <a:xfrm rot="0">
            <a:off x="1028700" y="4292613"/>
            <a:ext cx="6272514" cy="4467225"/>
          </a:xfrm>
          <a:prstGeom prst="rect">
            <a:avLst/>
          </a:prstGeom>
        </p:spPr>
        <p:txBody>
          <a:bodyPr anchor="t" rtlCol="false" tIns="0" lIns="0" bIns="0" rIns="0">
            <a:spAutoFit/>
          </a:bodyPr>
          <a:lstStyle/>
          <a:p>
            <a:pPr algn="l">
              <a:lnSpc>
                <a:spcPts val="3900"/>
              </a:lnSpc>
              <a:spcBef>
                <a:spcPct val="0"/>
              </a:spcBef>
            </a:pPr>
            <a:r>
              <a:rPr lang="en-US" sz="3000">
                <a:solidFill>
                  <a:srgbClr val="052896"/>
                </a:solidFill>
                <a:latin typeface="Public Sans Bold"/>
              </a:rPr>
              <a:t>SELECT</a:t>
            </a:r>
          </a:p>
          <a:p>
            <a:pPr algn="l">
              <a:lnSpc>
                <a:spcPts val="3900"/>
              </a:lnSpc>
              <a:spcBef>
                <a:spcPct val="0"/>
              </a:spcBef>
            </a:pPr>
            <a:r>
              <a:rPr lang="en-US" sz="3000">
                <a:solidFill>
                  <a:srgbClr val="191919"/>
                </a:solidFill>
                <a:latin typeface="Public Sans Bold"/>
              </a:rPr>
              <a:t> [Measures].[Amount] </a:t>
            </a:r>
            <a:r>
              <a:rPr lang="en-US" sz="3000">
                <a:solidFill>
                  <a:srgbClr val="052896"/>
                </a:solidFill>
                <a:latin typeface="Public Sans Bold"/>
              </a:rPr>
              <a:t>ON COLUMNS</a:t>
            </a:r>
            <a:r>
              <a:rPr lang="en-US" sz="3000">
                <a:solidFill>
                  <a:srgbClr val="191919"/>
                </a:solidFill>
                <a:latin typeface="Public Sans Bold"/>
              </a:rPr>
              <a:t>,</a:t>
            </a:r>
          </a:p>
          <a:p>
            <a:pPr algn="l">
              <a:lnSpc>
                <a:spcPts val="3900"/>
              </a:lnSpc>
              <a:spcBef>
                <a:spcPct val="0"/>
              </a:spcBef>
            </a:pPr>
            <a:r>
              <a:rPr lang="en-US" sz="3000">
                <a:solidFill>
                  <a:srgbClr val="191919"/>
                </a:solidFill>
                <a:latin typeface="Public Sans Bold"/>
              </a:rPr>
              <a:t> </a:t>
            </a:r>
            <a:r>
              <a:rPr lang="en-US" sz="3000">
                <a:solidFill>
                  <a:srgbClr val="B61F08"/>
                </a:solidFill>
                <a:latin typeface="Public Sans Bold"/>
              </a:rPr>
              <a:t>TOPCOUNT</a:t>
            </a:r>
            <a:r>
              <a:rPr lang="en-US" sz="3000">
                <a:solidFill>
                  <a:srgbClr val="191919"/>
                </a:solidFill>
                <a:latin typeface="Public Sans Bold"/>
              </a:rPr>
              <a:t>([Dim Product].[SKU].[SKU], 5, [Measures].[Amount]) </a:t>
            </a:r>
            <a:r>
              <a:rPr lang="en-US" sz="3000">
                <a:solidFill>
                  <a:srgbClr val="052896"/>
                </a:solidFill>
                <a:latin typeface="Public Sans Bold"/>
              </a:rPr>
              <a:t>ON ROWS</a:t>
            </a:r>
          </a:p>
          <a:p>
            <a:pPr algn="l">
              <a:lnSpc>
                <a:spcPts val="3900"/>
              </a:lnSpc>
              <a:spcBef>
                <a:spcPct val="0"/>
              </a:spcBef>
            </a:pPr>
            <a:r>
              <a:rPr lang="en-US" sz="3000">
                <a:solidFill>
                  <a:srgbClr val="052896"/>
                </a:solidFill>
                <a:latin typeface="Public Sans Bold"/>
              </a:rPr>
              <a:t>FROM </a:t>
            </a:r>
            <a:r>
              <a:rPr lang="en-US" sz="3000">
                <a:solidFill>
                  <a:srgbClr val="191919"/>
                </a:solidFill>
                <a:latin typeface="Public Sans Bold"/>
              </a:rPr>
              <a:t>[Amazon Sales]</a:t>
            </a:r>
          </a:p>
          <a:p>
            <a:pPr algn="l">
              <a:lnSpc>
                <a:spcPts val="3900"/>
              </a:lnSpc>
              <a:spcBef>
                <a:spcPct val="0"/>
              </a:spcBef>
            </a:pPr>
            <a:r>
              <a:rPr lang="en-US" sz="3000">
                <a:solidFill>
                  <a:srgbClr val="052896"/>
                </a:solidFill>
                <a:latin typeface="Public Sans Bold"/>
              </a:rPr>
              <a:t>WHERE </a:t>
            </a:r>
            <a:r>
              <a:rPr lang="en-US" sz="3000">
                <a:solidFill>
                  <a:srgbClr val="191919"/>
                </a:solidFill>
                <a:latin typeface="Public Sans Bold"/>
              </a:rPr>
              <a:t>[Dim Product].[Category].[Blouse]</a:t>
            </a:r>
          </a:p>
        </p:txBody>
      </p:sp>
      <p:sp>
        <p:nvSpPr>
          <p:cNvPr name="TextBox 11" id="11"/>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FFFFFF"/>
                </a:solidFill>
                <a:latin typeface="Arimo"/>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25769" y="-8577"/>
            <a:ext cx="7106210" cy="10295577"/>
          </a:xfrm>
          <a:custGeom>
            <a:avLst/>
            <a:gdLst/>
            <a:ahLst/>
            <a:cxnLst/>
            <a:rect r="r" b="b" t="t" l="l"/>
            <a:pathLst>
              <a:path h="10295577" w="7106210">
                <a:moveTo>
                  <a:pt x="0" y="0"/>
                </a:moveTo>
                <a:lnTo>
                  <a:pt x="7106211" y="0"/>
                </a:lnTo>
                <a:lnTo>
                  <a:pt x="7106211" y="10295577"/>
                </a:lnTo>
                <a:lnTo>
                  <a:pt x="0" y="10295577"/>
                </a:lnTo>
                <a:lnTo>
                  <a:pt x="0" y="0"/>
                </a:lnTo>
                <a:close/>
              </a:path>
            </a:pathLst>
          </a:custGeom>
          <a:blipFill>
            <a:blip r:embed="rId2"/>
            <a:stretch>
              <a:fillRect l="-30393" t="0" r="-86657" b="0"/>
            </a:stretch>
          </a:blipFill>
        </p:spPr>
      </p:sp>
      <p:grpSp>
        <p:nvGrpSpPr>
          <p:cNvPr name="Group 3" id="3"/>
          <p:cNvGrpSpPr/>
          <p:nvPr/>
        </p:nvGrpSpPr>
        <p:grpSpPr>
          <a:xfrm rot="0">
            <a:off x="11325769" y="4486894"/>
            <a:ext cx="3542905" cy="5800106"/>
            <a:chOff x="0" y="0"/>
            <a:chExt cx="5853757" cy="9583214"/>
          </a:xfrm>
        </p:grpSpPr>
        <p:sp>
          <p:nvSpPr>
            <p:cNvPr name="Freeform 4" id="4"/>
            <p:cNvSpPr/>
            <p:nvPr/>
          </p:nvSpPr>
          <p:spPr>
            <a:xfrm flipH="false" flipV="false" rot="0">
              <a:off x="0" y="0"/>
              <a:ext cx="5853757" cy="9583214"/>
            </a:xfrm>
            <a:custGeom>
              <a:avLst/>
              <a:gdLst/>
              <a:ahLst/>
              <a:cxnLst/>
              <a:rect r="r" b="b" t="t" l="l"/>
              <a:pathLst>
                <a:path h="9583214" w="5853757">
                  <a:moveTo>
                    <a:pt x="5853757" y="9583214"/>
                  </a:moveTo>
                  <a:lnTo>
                    <a:pt x="0" y="9583214"/>
                  </a:lnTo>
                  <a:lnTo>
                    <a:pt x="0" y="0"/>
                  </a:lnTo>
                  <a:lnTo>
                    <a:pt x="5853757" y="9583214"/>
                  </a:lnTo>
                  <a:close/>
                </a:path>
              </a:pathLst>
            </a:custGeom>
            <a:solidFill>
              <a:srgbClr val="EA4B33"/>
            </a:solidFill>
          </p:spPr>
        </p:sp>
      </p:grpSp>
      <p:grpSp>
        <p:nvGrpSpPr>
          <p:cNvPr name="Group 5" id="5"/>
          <p:cNvGrpSpPr/>
          <p:nvPr/>
        </p:nvGrpSpPr>
        <p:grpSpPr>
          <a:xfrm rot="5400000">
            <a:off x="12526652" y="-1418435"/>
            <a:ext cx="4486894" cy="7323763"/>
            <a:chOff x="0" y="0"/>
            <a:chExt cx="7309690" cy="11931291"/>
          </a:xfrm>
        </p:grpSpPr>
        <p:sp>
          <p:nvSpPr>
            <p:cNvPr name="Freeform 6" id="6"/>
            <p:cNvSpPr/>
            <p:nvPr/>
          </p:nvSpPr>
          <p:spPr>
            <a:xfrm flipH="false" flipV="false" rot="0">
              <a:off x="0" y="0"/>
              <a:ext cx="7309690" cy="11931291"/>
            </a:xfrm>
            <a:custGeom>
              <a:avLst/>
              <a:gdLst/>
              <a:ahLst/>
              <a:cxnLst/>
              <a:rect r="r" b="b" t="t" l="l"/>
              <a:pathLst>
                <a:path h="11931291" w="7309690">
                  <a:moveTo>
                    <a:pt x="7309690" y="11931291"/>
                  </a:moveTo>
                  <a:lnTo>
                    <a:pt x="0" y="11931291"/>
                  </a:lnTo>
                  <a:lnTo>
                    <a:pt x="0" y="0"/>
                  </a:lnTo>
                  <a:lnTo>
                    <a:pt x="7309690" y="11931291"/>
                  </a:lnTo>
                  <a:close/>
                </a:path>
              </a:pathLst>
            </a:custGeom>
            <a:solidFill>
              <a:srgbClr val="FFFFFF"/>
            </a:solidFill>
          </p:spPr>
        </p:sp>
      </p:grpSp>
      <p:sp>
        <p:nvSpPr>
          <p:cNvPr name="Freeform 7" id="7"/>
          <p:cNvSpPr/>
          <p:nvPr/>
        </p:nvSpPr>
        <p:spPr>
          <a:xfrm flipH="false" flipV="false" rot="0">
            <a:off x="1028700" y="4108878"/>
            <a:ext cx="11237823" cy="5835024"/>
          </a:xfrm>
          <a:custGeom>
            <a:avLst/>
            <a:gdLst/>
            <a:ahLst/>
            <a:cxnLst/>
            <a:rect r="r" b="b" t="t" l="l"/>
            <a:pathLst>
              <a:path h="5835024" w="11237823">
                <a:moveTo>
                  <a:pt x="0" y="0"/>
                </a:moveTo>
                <a:lnTo>
                  <a:pt x="11237823" y="0"/>
                </a:lnTo>
                <a:lnTo>
                  <a:pt x="11237823" y="5835024"/>
                </a:lnTo>
                <a:lnTo>
                  <a:pt x="0" y="5835024"/>
                </a:lnTo>
                <a:lnTo>
                  <a:pt x="0" y="0"/>
                </a:lnTo>
                <a:close/>
              </a:path>
            </a:pathLst>
          </a:custGeom>
          <a:blipFill>
            <a:blip r:embed="rId3"/>
            <a:stretch>
              <a:fillRect l="0" t="0" r="0" b="0"/>
            </a:stretch>
          </a:blipFill>
        </p:spPr>
      </p:sp>
      <p:sp>
        <p:nvSpPr>
          <p:cNvPr name="TextBox 8" id="8"/>
          <p:cNvSpPr txBox="true"/>
          <p:nvPr/>
        </p:nvSpPr>
        <p:spPr>
          <a:xfrm rot="0">
            <a:off x="1028700" y="1028700"/>
            <a:ext cx="8286750" cy="1371600"/>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191919"/>
                </a:solidFill>
                <a:latin typeface="Francois One"/>
              </a:rPr>
              <a:t>Query example</a:t>
            </a:r>
          </a:p>
        </p:txBody>
      </p:sp>
      <p:sp>
        <p:nvSpPr>
          <p:cNvPr name="TextBox 9" id="9"/>
          <p:cNvSpPr txBox="true"/>
          <p:nvPr/>
        </p:nvSpPr>
        <p:spPr>
          <a:xfrm rot="0">
            <a:off x="1028700" y="2657903"/>
            <a:ext cx="10611540" cy="1146175"/>
          </a:xfrm>
          <a:prstGeom prst="rect">
            <a:avLst/>
          </a:prstGeom>
        </p:spPr>
        <p:txBody>
          <a:bodyPr anchor="t" rtlCol="false" tIns="0" lIns="0" bIns="0" rIns="0">
            <a:spAutoFit/>
          </a:bodyPr>
          <a:lstStyle/>
          <a:p>
            <a:pPr algn="l" marL="0" indent="0" lvl="0">
              <a:lnSpc>
                <a:spcPts val="4550"/>
              </a:lnSpc>
              <a:spcBef>
                <a:spcPct val="0"/>
              </a:spcBef>
            </a:pPr>
            <a:r>
              <a:rPr lang="en-US" sz="3500">
                <a:solidFill>
                  <a:srgbClr val="191919"/>
                </a:solidFill>
                <a:latin typeface="Public Sans Bold"/>
              </a:rPr>
              <a:t>Query 3: </a:t>
            </a:r>
            <a:r>
              <a:rPr lang="en-US" sz="3500">
                <a:solidFill>
                  <a:srgbClr val="191919"/>
                </a:solidFill>
                <a:latin typeface="Public Sans"/>
              </a:rPr>
              <a:t>Liệt kê các sản phẩm tương ứng với phân loại được tiêu thụ với số lượng lớn (lớn hơn 100).</a:t>
            </a:r>
          </a:p>
        </p:txBody>
      </p:sp>
      <p:sp>
        <p:nvSpPr>
          <p:cNvPr name="TextBox 10" id="10"/>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FFFFFF"/>
                </a:solidFill>
                <a:latin typeface="Arimo"/>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25769" y="-8577"/>
            <a:ext cx="7106210" cy="10295577"/>
          </a:xfrm>
          <a:custGeom>
            <a:avLst/>
            <a:gdLst/>
            <a:ahLst/>
            <a:cxnLst/>
            <a:rect r="r" b="b" t="t" l="l"/>
            <a:pathLst>
              <a:path h="10295577" w="7106210">
                <a:moveTo>
                  <a:pt x="0" y="0"/>
                </a:moveTo>
                <a:lnTo>
                  <a:pt x="7106211" y="0"/>
                </a:lnTo>
                <a:lnTo>
                  <a:pt x="7106211" y="10295577"/>
                </a:lnTo>
                <a:lnTo>
                  <a:pt x="0" y="10295577"/>
                </a:lnTo>
                <a:lnTo>
                  <a:pt x="0" y="0"/>
                </a:lnTo>
                <a:close/>
              </a:path>
            </a:pathLst>
          </a:custGeom>
          <a:blipFill>
            <a:blip r:embed="rId2"/>
            <a:stretch>
              <a:fillRect l="-30393" t="0" r="-86657" b="0"/>
            </a:stretch>
          </a:blipFill>
        </p:spPr>
      </p:sp>
      <p:grpSp>
        <p:nvGrpSpPr>
          <p:cNvPr name="Group 3" id="3"/>
          <p:cNvGrpSpPr/>
          <p:nvPr/>
        </p:nvGrpSpPr>
        <p:grpSpPr>
          <a:xfrm rot="0">
            <a:off x="11325769" y="4486894"/>
            <a:ext cx="3542905" cy="5800106"/>
            <a:chOff x="0" y="0"/>
            <a:chExt cx="5853757" cy="9583214"/>
          </a:xfrm>
        </p:grpSpPr>
        <p:sp>
          <p:nvSpPr>
            <p:cNvPr name="Freeform 4" id="4"/>
            <p:cNvSpPr/>
            <p:nvPr/>
          </p:nvSpPr>
          <p:spPr>
            <a:xfrm flipH="false" flipV="false" rot="0">
              <a:off x="0" y="0"/>
              <a:ext cx="5853757" cy="9583214"/>
            </a:xfrm>
            <a:custGeom>
              <a:avLst/>
              <a:gdLst/>
              <a:ahLst/>
              <a:cxnLst/>
              <a:rect r="r" b="b" t="t" l="l"/>
              <a:pathLst>
                <a:path h="9583214" w="5853757">
                  <a:moveTo>
                    <a:pt x="5853757" y="9583214"/>
                  </a:moveTo>
                  <a:lnTo>
                    <a:pt x="0" y="9583214"/>
                  </a:lnTo>
                  <a:lnTo>
                    <a:pt x="0" y="0"/>
                  </a:lnTo>
                  <a:lnTo>
                    <a:pt x="5853757" y="9583214"/>
                  </a:lnTo>
                  <a:close/>
                </a:path>
              </a:pathLst>
            </a:custGeom>
            <a:solidFill>
              <a:srgbClr val="EA4B33"/>
            </a:solidFill>
          </p:spPr>
        </p:sp>
      </p:grpSp>
      <p:grpSp>
        <p:nvGrpSpPr>
          <p:cNvPr name="Group 5" id="5"/>
          <p:cNvGrpSpPr/>
          <p:nvPr/>
        </p:nvGrpSpPr>
        <p:grpSpPr>
          <a:xfrm rot="5400000">
            <a:off x="12526652" y="-1418435"/>
            <a:ext cx="4486894" cy="7323763"/>
            <a:chOff x="0" y="0"/>
            <a:chExt cx="7309690" cy="11931291"/>
          </a:xfrm>
        </p:grpSpPr>
        <p:sp>
          <p:nvSpPr>
            <p:cNvPr name="Freeform 6" id="6"/>
            <p:cNvSpPr/>
            <p:nvPr/>
          </p:nvSpPr>
          <p:spPr>
            <a:xfrm flipH="false" flipV="false" rot="0">
              <a:off x="0" y="0"/>
              <a:ext cx="7309690" cy="11931291"/>
            </a:xfrm>
            <a:custGeom>
              <a:avLst/>
              <a:gdLst/>
              <a:ahLst/>
              <a:cxnLst/>
              <a:rect r="r" b="b" t="t" l="l"/>
              <a:pathLst>
                <a:path h="11931291" w="7309690">
                  <a:moveTo>
                    <a:pt x="7309690" y="11931291"/>
                  </a:moveTo>
                  <a:lnTo>
                    <a:pt x="0" y="11931291"/>
                  </a:lnTo>
                  <a:lnTo>
                    <a:pt x="0" y="0"/>
                  </a:lnTo>
                  <a:lnTo>
                    <a:pt x="7309690" y="11931291"/>
                  </a:lnTo>
                  <a:close/>
                </a:path>
              </a:pathLst>
            </a:custGeom>
            <a:solidFill>
              <a:srgbClr val="FFFFFF"/>
            </a:solidFill>
          </p:spPr>
        </p:sp>
      </p:grpSp>
      <p:sp>
        <p:nvSpPr>
          <p:cNvPr name="Freeform 7" id="7"/>
          <p:cNvSpPr/>
          <p:nvPr/>
        </p:nvSpPr>
        <p:spPr>
          <a:xfrm flipH="false" flipV="false" rot="0">
            <a:off x="3174776" y="3965104"/>
            <a:ext cx="6319389" cy="5945281"/>
          </a:xfrm>
          <a:custGeom>
            <a:avLst/>
            <a:gdLst/>
            <a:ahLst/>
            <a:cxnLst/>
            <a:rect r="r" b="b" t="t" l="l"/>
            <a:pathLst>
              <a:path h="5945281" w="6319389">
                <a:moveTo>
                  <a:pt x="0" y="0"/>
                </a:moveTo>
                <a:lnTo>
                  <a:pt x="6319388" y="0"/>
                </a:lnTo>
                <a:lnTo>
                  <a:pt x="6319388" y="5945281"/>
                </a:lnTo>
                <a:lnTo>
                  <a:pt x="0" y="5945281"/>
                </a:lnTo>
                <a:lnTo>
                  <a:pt x="0" y="0"/>
                </a:lnTo>
                <a:close/>
              </a:path>
            </a:pathLst>
          </a:custGeom>
          <a:blipFill>
            <a:blip r:embed="rId3"/>
            <a:stretch>
              <a:fillRect l="0" t="0" r="0" b="0"/>
            </a:stretch>
          </a:blipFill>
        </p:spPr>
      </p:sp>
      <p:sp>
        <p:nvSpPr>
          <p:cNvPr name="TextBox 8" id="8"/>
          <p:cNvSpPr txBox="true"/>
          <p:nvPr/>
        </p:nvSpPr>
        <p:spPr>
          <a:xfrm rot="0">
            <a:off x="1028700" y="1028700"/>
            <a:ext cx="8286750" cy="1371600"/>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191919"/>
                </a:solidFill>
                <a:latin typeface="Francois One"/>
              </a:rPr>
              <a:t>Query example</a:t>
            </a:r>
          </a:p>
        </p:txBody>
      </p:sp>
      <p:sp>
        <p:nvSpPr>
          <p:cNvPr name="TextBox 9" id="9"/>
          <p:cNvSpPr txBox="true"/>
          <p:nvPr/>
        </p:nvSpPr>
        <p:spPr>
          <a:xfrm rot="0">
            <a:off x="1028700" y="2657903"/>
            <a:ext cx="10611540" cy="1146175"/>
          </a:xfrm>
          <a:prstGeom prst="rect">
            <a:avLst/>
          </a:prstGeom>
        </p:spPr>
        <p:txBody>
          <a:bodyPr anchor="t" rtlCol="false" tIns="0" lIns="0" bIns="0" rIns="0">
            <a:spAutoFit/>
          </a:bodyPr>
          <a:lstStyle/>
          <a:p>
            <a:pPr algn="l" marL="0" indent="0" lvl="0">
              <a:lnSpc>
                <a:spcPts val="4550"/>
              </a:lnSpc>
              <a:spcBef>
                <a:spcPct val="0"/>
              </a:spcBef>
            </a:pPr>
            <a:r>
              <a:rPr lang="en-US" sz="3500">
                <a:solidFill>
                  <a:srgbClr val="191919"/>
                </a:solidFill>
                <a:latin typeface="Public Sans Bold"/>
              </a:rPr>
              <a:t>Query 3: </a:t>
            </a:r>
            <a:r>
              <a:rPr lang="en-US" sz="3500">
                <a:solidFill>
                  <a:srgbClr val="191919"/>
                </a:solidFill>
                <a:latin typeface="Public Sans"/>
              </a:rPr>
              <a:t>Liệt kê các sản phẩm tương ứng với phân loại được tiêu thụ với số lượng lớn (lớn hơn 100).</a:t>
            </a:r>
          </a:p>
        </p:txBody>
      </p:sp>
      <p:sp>
        <p:nvSpPr>
          <p:cNvPr name="TextBox 10" id="10"/>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FFFFFF"/>
                </a:solidFill>
                <a:latin typeface="Arimo"/>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25769" y="-8577"/>
            <a:ext cx="7106210" cy="10295577"/>
          </a:xfrm>
          <a:custGeom>
            <a:avLst/>
            <a:gdLst/>
            <a:ahLst/>
            <a:cxnLst/>
            <a:rect r="r" b="b" t="t" l="l"/>
            <a:pathLst>
              <a:path h="10295577" w="7106210">
                <a:moveTo>
                  <a:pt x="0" y="0"/>
                </a:moveTo>
                <a:lnTo>
                  <a:pt x="7106211" y="0"/>
                </a:lnTo>
                <a:lnTo>
                  <a:pt x="7106211" y="10295577"/>
                </a:lnTo>
                <a:lnTo>
                  <a:pt x="0" y="10295577"/>
                </a:lnTo>
                <a:lnTo>
                  <a:pt x="0" y="0"/>
                </a:lnTo>
                <a:close/>
              </a:path>
            </a:pathLst>
          </a:custGeom>
          <a:blipFill>
            <a:blip r:embed="rId2"/>
            <a:stretch>
              <a:fillRect l="-30393" t="0" r="-86657" b="0"/>
            </a:stretch>
          </a:blipFill>
        </p:spPr>
      </p:sp>
      <p:grpSp>
        <p:nvGrpSpPr>
          <p:cNvPr name="Group 3" id="3"/>
          <p:cNvGrpSpPr/>
          <p:nvPr/>
        </p:nvGrpSpPr>
        <p:grpSpPr>
          <a:xfrm rot="0">
            <a:off x="11325769" y="4486894"/>
            <a:ext cx="3542905" cy="5800106"/>
            <a:chOff x="0" y="0"/>
            <a:chExt cx="5853757" cy="9583214"/>
          </a:xfrm>
        </p:grpSpPr>
        <p:sp>
          <p:nvSpPr>
            <p:cNvPr name="Freeform 4" id="4"/>
            <p:cNvSpPr/>
            <p:nvPr/>
          </p:nvSpPr>
          <p:spPr>
            <a:xfrm flipH="false" flipV="false" rot="0">
              <a:off x="0" y="0"/>
              <a:ext cx="5853757" cy="9583214"/>
            </a:xfrm>
            <a:custGeom>
              <a:avLst/>
              <a:gdLst/>
              <a:ahLst/>
              <a:cxnLst/>
              <a:rect r="r" b="b" t="t" l="l"/>
              <a:pathLst>
                <a:path h="9583214" w="5853757">
                  <a:moveTo>
                    <a:pt x="5853757" y="9583214"/>
                  </a:moveTo>
                  <a:lnTo>
                    <a:pt x="0" y="9583214"/>
                  </a:lnTo>
                  <a:lnTo>
                    <a:pt x="0" y="0"/>
                  </a:lnTo>
                  <a:lnTo>
                    <a:pt x="5853757" y="9583214"/>
                  </a:lnTo>
                  <a:close/>
                </a:path>
              </a:pathLst>
            </a:custGeom>
            <a:solidFill>
              <a:srgbClr val="EA4B33"/>
            </a:solidFill>
          </p:spPr>
        </p:sp>
      </p:grpSp>
      <p:grpSp>
        <p:nvGrpSpPr>
          <p:cNvPr name="Group 5" id="5"/>
          <p:cNvGrpSpPr/>
          <p:nvPr/>
        </p:nvGrpSpPr>
        <p:grpSpPr>
          <a:xfrm rot="5400000">
            <a:off x="12526652" y="-1418435"/>
            <a:ext cx="4486894" cy="7323763"/>
            <a:chOff x="0" y="0"/>
            <a:chExt cx="7309690" cy="11931291"/>
          </a:xfrm>
        </p:grpSpPr>
        <p:sp>
          <p:nvSpPr>
            <p:cNvPr name="Freeform 6" id="6"/>
            <p:cNvSpPr/>
            <p:nvPr/>
          </p:nvSpPr>
          <p:spPr>
            <a:xfrm flipH="false" flipV="false" rot="0">
              <a:off x="0" y="0"/>
              <a:ext cx="7309690" cy="11931291"/>
            </a:xfrm>
            <a:custGeom>
              <a:avLst/>
              <a:gdLst/>
              <a:ahLst/>
              <a:cxnLst/>
              <a:rect r="r" b="b" t="t" l="l"/>
              <a:pathLst>
                <a:path h="11931291" w="7309690">
                  <a:moveTo>
                    <a:pt x="7309690" y="11931291"/>
                  </a:moveTo>
                  <a:lnTo>
                    <a:pt x="0" y="11931291"/>
                  </a:lnTo>
                  <a:lnTo>
                    <a:pt x="0" y="0"/>
                  </a:lnTo>
                  <a:lnTo>
                    <a:pt x="7309690" y="11931291"/>
                  </a:lnTo>
                  <a:close/>
                </a:path>
              </a:pathLst>
            </a:custGeom>
            <a:solidFill>
              <a:srgbClr val="FFFFFF"/>
            </a:solidFill>
          </p:spPr>
        </p:sp>
      </p:grpSp>
      <p:sp>
        <p:nvSpPr>
          <p:cNvPr name="Freeform 7" id="7"/>
          <p:cNvSpPr/>
          <p:nvPr/>
        </p:nvSpPr>
        <p:spPr>
          <a:xfrm flipH="false" flipV="false" rot="0">
            <a:off x="7198870" y="4108878"/>
            <a:ext cx="4950858" cy="5149422"/>
          </a:xfrm>
          <a:custGeom>
            <a:avLst/>
            <a:gdLst/>
            <a:ahLst/>
            <a:cxnLst/>
            <a:rect r="r" b="b" t="t" l="l"/>
            <a:pathLst>
              <a:path h="5149422" w="4950858">
                <a:moveTo>
                  <a:pt x="0" y="0"/>
                </a:moveTo>
                <a:lnTo>
                  <a:pt x="4950858" y="0"/>
                </a:lnTo>
                <a:lnTo>
                  <a:pt x="4950858" y="5149422"/>
                </a:lnTo>
                <a:lnTo>
                  <a:pt x="0" y="5149422"/>
                </a:lnTo>
                <a:lnTo>
                  <a:pt x="0" y="0"/>
                </a:lnTo>
                <a:close/>
              </a:path>
            </a:pathLst>
          </a:custGeom>
          <a:blipFill>
            <a:blip r:embed="rId3"/>
            <a:stretch>
              <a:fillRect l="0" t="0" r="0" b="0"/>
            </a:stretch>
          </a:blipFill>
        </p:spPr>
      </p:sp>
      <p:sp>
        <p:nvSpPr>
          <p:cNvPr name="TextBox 8" id="8"/>
          <p:cNvSpPr txBox="true"/>
          <p:nvPr/>
        </p:nvSpPr>
        <p:spPr>
          <a:xfrm rot="0">
            <a:off x="1028700" y="1028700"/>
            <a:ext cx="8286750" cy="1371600"/>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191919"/>
                </a:solidFill>
                <a:latin typeface="Francois One"/>
              </a:rPr>
              <a:t>Query example</a:t>
            </a:r>
          </a:p>
        </p:txBody>
      </p:sp>
      <p:sp>
        <p:nvSpPr>
          <p:cNvPr name="TextBox 9" id="9"/>
          <p:cNvSpPr txBox="true"/>
          <p:nvPr/>
        </p:nvSpPr>
        <p:spPr>
          <a:xfrm rot="0">
            <a:off x="1028700" y="2657903"/>
            <a:ext cx="10611540" cy="1146175"/>
          </a:xfrm>
          <a:prstGeom prst="rect">
            <a:avLst/>
          </a:prstGeom>
        </p:spPr>
        <p:txBody>
          <a:bodyPr anchor="t" rtlCol="false" tIns="0" lIns="0" bIns="0" rIns="0">
            <a:spAutoFit/>
          </a:bodyPr>
          <a:lstStyle/>
          <a:p>
            <a:pPr algn="l" marL="0" indent="0" lvl="0">
              <a:lnSpc>
                <a:spcPts val="4550"/>
              </a:lnSpc>
              <a:spcBef>
                <a:spcPct val="0"/>
              </a:spcBef>
            </a:pPr>
            <a:r>
              <a:rPr lang="en-US" sz="3500">
                <a:solidFill>
                  <a:srgbClr val="191919"/>
                </a:solidFill>
                <a:latin typeface="Public Sans Bold"/>
              </a:rPr>
              <a:t>Query 3: </a:t>
            </a:r>
            <a:r>
              <a:rPr lang="en-US" sz="3500">
                <a:solidFill>
                  <a:srgbClr val="191919"/>
                </a:solidFill>
                <a:latin typeface="Public Sans"/>
              </a:rPr>
              <a:t>Liệt kê các sản phẩm tương ứng với phân loại được tiêu thụ với số lượng lớn (lớn hơn 100).</a:t>
            </a:r>
          </a:p>
        </p:txBody>
      </p:sp>
      <p:sp>
        <p:nvSpPr>
          <p:cNvPr name="TextBox 10" id="10"/>
          <p:cNvSpPr txBox="true"/>
          <p:nvPr/>
        </p:nvSpPr>
        <p:spPr>
          <a:xfrm rot="0">
            <a:off x="1188188" y="4298847"/>
            <a:ext cx="5811321" cy="4467225"/>
          </a:xfrm>
          <a:prstGeom prst="rect">
            <a:avLst/>
          </a:prstGeom>
        </p:spPr>
        <p:txBody>
          <a:bodyPr anchor="t" rtlCol="false" tIns="0" lIns="0" bIns="0" rIns="0">
            <a:spAutoFit/>
          </a:bodyPr>
          <a:lstStyle/>
          <a:p>
            <a:pPr algn="l">
              <a:lnSpc>
                <a:spcPts val="3900"/>
              </a:lnSpc>
              <a:spcBef>
                <a:spcPct val="0"/>
              </a:spcBef>
            </a:pPr>
            <a:r>
              <a:rPr lang="en-US" sz="3000">
                <a:solidFill>
                  <a:srgbClr val="052896"/>
                </a:solidFill>
                <a:latin typeface="Public Sans Bold"/>
              </a:rPr>
              <a:t>SELECT</a:t>
            </a:r>
          </a:p>
          <a:p>
            <a:pPr algn="l">
              <a:lnSpc>
                <a:spcPts val="3900"/>
              </a:lnSpc>
              <a:spcBef>
                <a:spcPct val="0"/>
              </a:spcBef>
            </a:pPr>
            <a:r>
              <a:rPr lang="en-US" sz="3000">
                <a:solidFill>
                  <a:srgbClr val="191919"/>
                </a:solidFill>
                <a:latin typeface="Public Sans Bold"/>
              </a:rPr>
              <a:t> [Measures].[Quantity] </a:t>
            </a:r>
            <a:r>
              <a:rPr lang="en-US" sz="3000">
                <a:solidFill>
                  <a:srgbClr val="052896"/>
                </a:solidFill>
                <a:latin typeface="Public Sans Bold"/>
              </a:rPr>
              <a:t>ON COLUMNS</a:t>
            </a:r>
            <a:r>
              <a:rPr lang="en-US" sz="3000">
                <a:solidFill>
                  <a:srgbClr val="191919"/>
                </a:solidFill>
                <a:latin typeface="Public Sans Bold"/>
              </a:rPr>
              <a:t>,</a:t>
            </a:r>
          </a:p>
          <a:p>
            <a:pPr algn="l">
              <a:lnSpc>
                <a:spcPts val="3900"/>
              </a:lnSpc>
              <a:spcBef>
                <a:spcPct val="0"/>
              </a:spcBef>
            </a:pPr>
            <a:r>
              <a:rPr lang="en-US" sz="3000">
                <a:solidFill>
                  <a:srgbClr val="191919"/>
                </a:solidFill>
                <a:latin typeface="Public Sans Bold"/>
              </a:rPr>
              <a:t> ([Dim Product].[Category].[Category],</a:t>
            </a:r>
            <a:r>
              <a:rPr lang="en-US" sz="3000">
                <a:solidFill>
                  <a:srgbClr val="052896"/>
                </a:solidFill>
                <a:latin typeface="Public Sans Bold"/>
              </a:rPr>
              <a:t>FILTER</a:t>
            </a:r>
            <a:r>
              <a:rPr lang="en-US" sz="3000">
                <a:solidFill>
                  <a:srgbClr val="191919"/>
                </a:solidFill>
                <a:latin typeface="Public Sans Bold"/>
              </a:rPr>
              <a:t>([Dim Product].[SKU].[SKU], [Measures].[Quantity] &gt; 100)) </a:t>
            </a:r>
            <a:r>
              <a:rPr lang="en-US" sz="3000">
                <a:solidFill>
                  <a:srgbClr val="052896"/>
                </a:solidFill>
                <a:latin typeface="Public Sans Bold"/>
              </a:rPr>
              <a:t>ON ROWS</a:t>
            </a:r>
          </a:p>
          <a:p>
            <a:pPr algn="l">
              <a:lnSpc>
                <a:spcPts val="3900"/>
              </a:lnSpc>
              <a:spcBef>
                <a:spcPct val="0"/>
              </a:spcBef>
            </a:pPr>
            <a:r>
              <a:rPr lang="en-US" sz="3000">
                <a:solidFill>
                  <a:srgbClr val="052896"/>
                </a:solidFill>
                <a:latin typeface="Public Sans Bold"/>
              </a:rPr>
              <a:t>FROM </a:t>
            </a:r>
            <a:r>
              <a:rPr lang="en-US" sz="3000">
                <a:solidFill>
                  <a:srgbClr val="191919"/>
                </a:solidFill>
                <a:latin typeface="Public Sans Bold"/>
              </a:rPr>
              <a:t>[Amazon Sales]</a:t>
            </a:r>
          </a:p>
        </p:txBody>
      </p:sp>
      <p:sp>
        <p:nvSpPr>
          <p:cNvPr name="TextBox 11" id="11"/>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FFFFFF"/>
                </a:solidFill>
                <a:latin typeface="Arimo"/>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52896"/>
        </a:solidFill>
      </p:bgPr>
    </p:bg>
    <p:spTree>
      <p:nvGrpSpPr>
        <p:cNvPr id="1" name=""/>
        <p:cNvGrpSpPr/>
        <p:nvPr/>
      </p:nvGrpSpPr>
      <p:grpSpPr>
        <a:xfrm>
          <a:off x="0" y="0"/>
          <a:ext cx="0" cy="0"/>
          <a:chOff x="0" y="0"/>
          <a:chExt cx="0" cy="0"/>
        </a:xfrm>
      </p:grpSpPr>
      <p:grpSp>
        <p:nvGrpSpPr>
          <p:cNvPr name="Group 2" id="2"/>
          <p:cNvGrpSpPr/>
          <p:nvPr/>
        </p:nvGrpSpPr>
        <p:grpSpPr>
          <a:xfrm rot="0">
            <a:off x="1028700" y="2860185"/>
            <a:ext cx="5703322" cy="4751415"/>
            <a:chOff x="0" y="0"/>
            <a:chExt cx="7604429" cy="6335221"/>
          </a:xfrm>
        </p:grpSpPr>
        <p:sp>
          <p:nvSpPr>
            <p:cNvPr name="TextBox 3" id="3"/>
            <p:cNvSpPr txBox="true"/>
            <p:nvPr/>
          </p:nvSpPr>
          <p:spPr>
            <a:xfrm rot="0">
              <a:off x="0" y="-542925"/>
              <a:ext cx="7604429" cy="5634101"/>
            </a:xfrm>
            <a:prstGeom prst="rect">
              <a:avLst/>
            </a:prstGeom>
          </p:spPr>
          <p:txBody>
            <a:bodyPr anchor="t" rtlCol="false" tIns="0" lIns="0" bIns="0" rIns="0">
              <a:spAutoFit/>
            </a:bodyPr>
            <a:lstStyle/>
            <a:p>
              <a:pPr algn="l">
                <a:lnSpc>
                  <a:spcPts val="19908"/>
                </a:lnSpc>
              </a:pPr>
              <a:r>
                <a:rPr lang="en-US" sz="11850">
                  <a:solidFill>
                    <a:srgbClr val="FFFFFF"/>
                  </a:solidFill>
                  <a:latin typeface="Francois One"/>
                </a:rPr>
                <a:t>Lập </a:t>
              </a:r>
            </a:p>
            <a:p>
              <a:pPr algn="l" marL="0" indent="0" lvl="0">
                <a:lnSpc>
                  <a:spcPts val="11850"/>
                </a:lnSpc>
              </a:pPr>
              <a:r>
                <a:rPr lang="en-US" sz="11850">
                  <a:solidFill>
                    <a:srgbClr val="FFFFFF"/>
                  </a:solidFill>
                  <a:latin typeface="Francois One"/>
                </a:rPr>
                <a:t>báo </a:t>
              </a:r>
              <a:r>
                <a:rPr lang="en-US" sz="11850">
                  <a:solidFill>
                    <a:srgbClr val="FFFFFF"/>
                  </a:solidFill>
                  <a:latin typeface="Francois One"/>
                </a:rPr>
                <a:t>biểu</a:t>
              </a:r>
            </a:p>
          </p:txBody>
        </p:sp>
        <p:sp>
          <p:nvSpPr>
            <p:cNvPr name="TextBox 4" id="4"/>
            <p:cNvSpPr txBox="true"/>
            <p:nvPr/>
          </p:nvSpPr>
          <p:spPr>
            <a:xfrm rot="0">
              <a:off x="0" y="5414894"/>
              <a:ext cx="6002302" cy="682414"/>
            </a:xfrm>
            <a:prstGeom prst="rect">
              <a:avLst/>
            </a:prstGeom>
          </p:spPr>
          <p:txBody>
            <a:bodyPr anchor="t" rtlCol="false" tIns="0" lIns="0" bIns="0" rIns="0">
              <a:spAutoFit/>
            </a:bodyPr>
            <a:lstStyle/>
            <a:p>
              <a:pPr algn="l" marL="0" indent="0" lvl="0">
                <a:lnSpc>
                  <a:spcPts val="4159"/>
                </a:lnSpc>
                <a:spcBef>
                  <a:spcPct val="0"/>
                </a:spcBef>
              </a:pPr>
              <a:r>
                <a:rPr lang="en-US" sz="3199">
                  <a:solidFill>
                    <a:srgbClr val="FFFFFF"/>
                  </a:solidFill>
                  <a:latin typeface="Public Sans"/>
                </a:rPr>
                <a:t>Quá trình SSRS</a:t>
              </a:r>
            </a:p>
          </p:txBody>
        </p:sp>
      </p:grpSp>
      <p:sp>
        <p:nvSpPr>
          <p:cNvPr name="AutoShape 5" id="5"/>
          <p:cNvSpPr/>
          <p:nvPr/>
        </p:nvSpPr>
        <p:spPr>
          <a:xfrm rot="0">
            <a:off x="13463362" y="0"/>
            <a:ext cx="4824638" cy="10287000"/>
          </a:xfrm>
          <a:prstGeom prst="rect">
            <a:avLst/>
          </a:prstGeom>
          <a:solidFill>
            <a:srgbClr val="191919"/>
          </a:solidFill>
        </p:spPr>
      </p:sp>
      <p:grpSp>
        <p:nvGrpSpPr>
          <p:cNvPr name="Group 6" id="6"/>
          <p:cNvGrpSpPr>
            <a:grpSpLocks noChangeAspect="true"/>
          </p:cNvGrpSpPr>
          <p:nvPr/>
        </p:nvGrpSpPr>
        <p:grpSpPr>
          <a:xfrm rot="0">
            <a:off x="7668109" y="1720250"/>
            <a:ext cx="9608559" cy="7126348"/>
            <a:chOff x="0" y="0"/>
            <a:chExt cx="13716000" cy="10172700"/>
          </a:xfrm>
        </p:grpSpPr>
        <p:sp>
          <p:nvSpPr>
            <p:cNvPr name="Freeform 7" id="7"/>
            <p:cNvSpPr/>
            <p:nvPr/>
          </p:nvSpPr>
          <p:spPr>
            <a:xfrm flipH="false" flipV="false" rot="0">
              <a:off x="0" y="0"/>
              <a:ext cx="13716000" cy="10172700"/>
            </a:xfrm>
            <a:custGeom>
              <a:avLst/>
              <a:gdLst/>
              <a:ahLst/>
              <a:cxnLst/>
              <a:rect r="r" b="b" t="t" l="l"/>
              <a:pathLst>
                <a:path h="10172700" w="13716000">
                  <a:moveTo>
                    <a:pt x="0" y="0"/>
                  </a:moveTo>
                  <a:lnTo>
                    <a:pt x="13716000" y="0"/>
                  </a:lnTo>
                  <a:lnTo>
                    <a:pt x="13716000" y="10172700"/>
                  </a:lnTo>
                  <a:lnTo>
                    <a:pt x="0" y="10172700"/>
                  </a:lnTo>
                  <a:close/>
                </a:path>
              </a:pathLst>
            </a:custGeom>
            <a:blipFill>
              <a:blip r:embed="rId2"/>
              <a:stretch>
                <a:fillRect l="0" t="-393" r="0" b="-393"/>
              </a:stretch>
            </a:blipFill>
          </p:spPr>
        </p:sp>
        <p:sp>
          <p:nvSpPr>
            <p:cNvPr name="Freeform 8" id="8"/>
            <p:cNvSpPr/>
            <p:nvPr/>
          </p:nvSpPr>
          <p:spPr>
            <a:xfrm flipH="false" flipV="false" rot="0">
              <a:off x="393700" y="615950"/>
              <a:ext cx="12941300" cy="9107742"/>
            </a:xfrm>
            <a:custGeom>
              <a:avLst/>
              <a:gdLst/>
              <a:ahLst/>
              <a:cxnLst/>
              <a:rect r="r" b="b" t="t" l="l"/>
              <a:pathLst>
                <a:path h="9107742" w="12941300">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3"/>
              <a:stretch>
                <a:fillRect l="-2782" t="0" r="-2782" b="0"/>
              </a:stretch>
            </a:blipFill>
          </p:spPr>
        </p:sp>
      </p:grpSp>
      <p:sp>
        <p:nvSpPr>
          <p:cNvPr name="TextBox 9" id="9"/>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FFFFFF"/>
                </a:solidFill>
                <a:latin typeface="Arimo"/>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81474" y="4030424"/>
            <a:ext cx="5292169" cy="3809150"/>
            <a:chOff x="0" y="0"/>
            <a:chExt cx="7056226" cy="5078866"/>
          </a:xfrm>
        </p:grpSpPr>
        <p:grpSp>
          <p:nvGrpSpPr>
            <p:cNvPr name="Group 3" id="3"/>
            <p:cNvGrpSpPr/>
            <p:nvPr/>
          </p:nvGrpSpPr>
          <p:grpSpPr>
            <a:xfrm rot="0">
              <a:off x="3091253" y="0"/>
              <a:ext cx="873720" cy="86554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sp>
        </p:grpSp>
        <p:sp>
          <p:nvSpPr>
            <p:cNvPr name="TextBox 5" id="5"/>
            <p:cNvSpPr txBox="true"/>
            <p:nvPr/>
          </p:nvSpPr>
          <p:spPr>
            <a:xfrm rot="0">
              <a:off x="3285523" y="251795"/>
              <a:ext cx="485179" cy="360680"/>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01</a:t>
              </a:r>
            </a:p>
          </p:txBody>
        </p:sp>
        <p:sp>
          <p:nvSpPr>
            <p:cNvPr name="TextBox 6" id="6"/>
            <p:cNvSpPr txBox="true"/>
            <p:nvPr/>
          </p:nvSpPr>
          <p:spPr>
            <a:xfrm rot="0">
              <a:off x="1090265" y="1625231"/>
              <a:ext cx="4875695" cy="1194012"/>
            </a:xfrm>
            <a:prstGeom prst="rect">
              <a:avLst/>
            </a:prstGeom>
          </p:spPr>
          <p:txBody>
            <a:bodyPr anchor="t" rtlCol="false" tIns="0" lIns="0" bIns="0" rIns="0">
              <a:spAutoFit/>
            </a:bodyPr>
            <a:lstStyle/>
            <a:p>
              <a:pPr algn="ctr" marL="0" indent="0" lvl="0">
                <a:lnSpc>
                  <a:spcPts val="3520"/>
                </a:lnSpc>
              </a:pPr>
              <a:r>
                <a:rPr lang="en-US" sz="3200">
                  <a:solidFill>
                    <a:srgbClr val="191919"/>
                  </a:solidFill>
                  <a:latin typeface="Francois One"/>
                </a:rPr>
                <a:t>Microsoft Reporting Services Projects</a:t>
              </a:r>
            </a:p>
          </p:txBody>
        </p:sp>
        <p:sp>
          <p:nvSpPr>
            <p:cNvPr name="Freeform 7" id="7"/>
            <p:cNvSpPr/>
            <p:nvPr/>
          </p:nvSpPr>
          <p:spPr>
            <a:xfrm flipH="false" flipV="false" rot="0">
              <a:off x="0" y="3632918"/>
              <a:ext cx="7056226" cy="1445948"/>
            </a:xfrm>
            <a:custGeom>
              <a:avLst/>
              <a:gdLst/>
              <a:ahLst/>
              <a:cxnLst/>
              <a:rect r="r" b="b" t="t" l="l"/>
              <a:pathLst>
                <a:path h="1445948" w="7056226">
                  <a:moveTo>
                    <a:pt x="0" y="0"/>
                  </a:moveTo>
                  <a:lnTo>
                    <a:pt x="7056226" y="0"/>
                  </a:lnTo>
                  <a:lnTo>
                    <a:pt x="7056226" y="1445948"/>
                  </a:lnTo>
                  <a:lnTo>
                    <a:pt x="0" y="1445948"/>
                  </a:lnTo>
                  <a:lnTo>
                    <a:pt x="0" y="0"/>
                  </a:lnTo>
                  <a:close/>
                </a:path>
              </a:pathLst>
            </a:custGeom>
            <a:blipFill>
              <a:blip r:embed="rId2"/>
              <a:stretch>
                <a:fillRect l="-60207" t="-83049" r="-66355" b="-587785"/>
              </a:stretch>
            </a:blipFill>
          </p:spPr>
        </p:sp>
      </p:grpSp>
      <p:grpSp>
        <p:nvGrpSpPr>
          <p:cNvPr name="Group 8" id="8"/>
          <p:cNvGrpSpPr/>
          <p:nvPr/>
        </p:nvGrpSpPr>
        <p:grpSpPr>
          <a:xfrm rot="0">
            <a:off x="7898146" y="4030424"/>
            <a:ext cx="5232654" cy="3809150"/>
            <a:chOff x="0" y="0"/>
            <a:chExt cx="6976872" cy="5078866"/>
          </a:xfrm>
        </p:grpSpPr>
        <p:grpSp>
          <p:nvGrpSpPr>
            <p:cNvPr name="Group 9" id="9"/>
            <p:cNvGrpSpPr/>
            <p:nvPr/>
          </p:nvGrpSpPr>
          <p:grpSpPr>
            <a:xfrm rot="0">
              <a:off x="3051576" y="0"/>
              <a:ext cx="873720" cy="86554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sp>
        </p:grpSp>
        <p:sp>
          <p:nvSpPr>
            <p:cNvPr name="TextBox 11" id="11"/>
            <p:cNvSpPr txBox="true"/>
            <p:nvPr/>
          </p:nvSpPr>
          <p:spPr>
            <a:xfrm rot="0">
              <a:off x="3245846" y="251795"/>
              <a:ext cx="485179" cy="360680"/>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02</a:t>
              </a:r>
            </a:p>
          </p:txBody>
        </p:sp>
        <p:sp>
          <p:nvSpPr>
            <p:cNvPr name="TextBox 12" id="12"/>
            <p:cNvSpPr txBox="true"/>
            <p:nvPr/>
          </p:nvSpPr>
          <p:spPr>
            <a:xfrm rot="0">
              <a:off x="1050589" y="1625231"/>
              <a:ext cx="4875695" cy="1194012"/>
            </a:xfrm>
            <a:prstGeom prst="rect">
              <a:avLst/>
            </a:prstGeom>
          </p:spPr>
          <p:txBody>
            <a:bodyPr anchor="t" rtlCol="false" tIns="0" lIns="0" bIns="0" rIns="0">
              <a:spAutoFit/>
            </a:bodyPr>
            <a:lstStyle/>
            <a:p>
              <a:pPr algn="ctr">
                <a:lnSpc>
                  <a:spcPts val="3520"/>
                </a:lnSpc>
              </a:pPr>
              <a:r>
                <a:rPr lang="en-US" sz="3200">
                  <a:solidFill>
                    <a:srgbClr val="191919"/>
                  </a:solidFill>
                  <a:latin typeface="Francois One"/>
                </a:rPr>
                <a:t>SQL Server </a:t>
              </a:r>
            </a:p>
            <a:p>
              <a:pPr algn="ctr" marL="0" indent="0" lvl="0">
                <a:lnSpc>
                  <a:spcPts val="3520"/>
                </a:lnSpc>
              </a:pPr>
              <a:r>
                <a:rPr lang="en-US" sz="3200">
                  <a:solidFill>
                    <a:srgbClr val="191919"/>
                  </a:solidFill>
                  <a:latin typeface="Francois One"/>
                </a:rPr>
                <a:t>Reporting Services</a:t>
              </a:r>
            </a:p>
          </p:txBody>
        </p:sp>
        <p:sp>
          <p:nvSpPr>
            <p:cNvPr name="Freeform 13" id="13"/>
            <p:cNvSpPr/>
            <p:nvPr/>
          </p:nvSpPr>
          <p:spPr>
            <a:xfrm flipH="false" flipV="false" rot="0">
              <a:off x="0" y="3632918"/>
              <a:ext cx="6976872" cy="1445948"/>
            </a:xfrm>
            <a:custGeom>
              <a:avLst/>
              <a:gdLst/>
              <a:ahLst/>
              <a:cxnLst/>
              <a:rect r="r" b="b" t="t" l="l"/>
              <a:pathLst>
                <a:path h="1445948" w="6976872">
                  <a:moveTo>
                    <a:pt x="0" y="0"/>
                  </a:moveTo>
                  <a:lnTo>
                    <a:pt x="6976872" y="0"/>
                  </a:lnTo>
                  <a:lnTo>
                    <a:pt x="6976872" y="1445948"/>
                  </a:lnTo>
                  <a:lnTo>
                    <a:pt x="0" y="1445948"/>
                  </a:lnTo>
                  <a:lnTo>
                    <a:pt x="0" y="0"/>
                  </a:lnTo>
                  <a:close/>
                </a:path>
              </a:pathLst>
            </a:custGeom>
            <a:blipFill>
              <a:blip r:embed="rId3"/>
              <a:stretch>
                <a:fillRect l="-65194" t="-129161" r="-40584" b="-531660"/>
              </a:stretch>
            </a:blipFill>
          </p:spPr>
        </p:sp>
      </p:grpSp>
      <p:grpSp>
        <p:nvGrpSpPr>
          <p:cNvPr name="Group 14" id="14"/>
          <p:cNvGrpSpPr/>
          <p:nvPr/>
        </p:nvGrpSpPr>
        <p:grpSpPr>
          <a:xfrm rot="0">
            <a:off x="14159500" y="4030424"/>
            <a:ext cx="2547026" cy="3809150"/>
            <a:chOff x="0" y="0"/>
            <a:chExt cx="3396034" cy="5078866"/>
          </a:xfrm>
        </p:grpSpPr>
        <p:grpSp>
          <p:nvGrpSpPr>
            <p:cNvPr name="Group 15" id="15"/>
            <p:cNvGrpSpPr/>
            <p:nvPr/>
          </p:nvGrpSpPr>
          <p:grpSpPr>
            <a:xfrm rot="0">
              <a:off x="1261157" y="0"/>
              <a:ext cx="873720" cy="865540"/>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sp>
        </p:grpSp>
        <p:sp>
          <p:nvSpPr>
            <p:cNvPr name="TextBox 17" id="17"/>
            <p:cNvSpPr txBox="true"/>
            <p:nvPr/>
          </p:nvSpPr>
          <p:spPr>
            <a:xfrm rot="0">
              <a:off x="1455427" y="251795"/>
              <a:ext cx="485179" cy="360680"/>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03</a:t>
              </a:r>
            </a:p>
          </p:txBody>
        </p:sp>
        <p:sp>
          <p:nvSpPr>
            <p:cNvPr name="TextBox 18" id="18"/>
            <p:cNvSpPr txBox="true"/>
            <p:nvPr/>
          </p:nvSpPr>
          <p:spPr>
            <a:xfrm rot="0">
              <a:off x="600388" y="1599918"/>
              <a:ext cx="2195258" cy="609812"/>
            </a:xfrm>
            <a:prstGeom prst="rect">
              <a:avLst/>
            </a:prstGeom>
          </p:spPr>
          <p:txBody>
            <a:bodyPr anchor="t" rtlCol="false" tIns="0" lIns="0" bIns="0" rIns="0">
              <a:spAutoFit/>
            </a:bodyPr>
            <a:lstStyle/>
            <a:p>
              <a:pPr algn="ctr" marL="0" indent="0" lvl="0">
                <a:lnSpc>
                  <a:spcPts val="3520"/>
                </a:lnSpc>
              </a:pPr>
              <a:r>
                <a:rPr lang="en-US" sz="3200">
                  <a:solidFill>
                    <a:srgbClr val="191919"/>
                  </a:solidFill>
                  <a:latin typeface="Francois One"/>
                </a:rPr>
                <a:t>PowerBI</a:t>
              </a:r>
            </a:p>
          </p:txBody>
        </p:sp>
        <p:sp>
          <p:nvSpPr>
            <p:cNvPr name="Freeform 19" id="19"/>
            <p:cNvSpPr/>
            <p:nvPr/>
          </p:nvSpPr>
          <p:spPr>
            <a:xfrm flipH="false" flipV="false" rot="0">
              <a:off x="0" y="3168597"/>
              <a:ext cx="3396034" cy="1910269"/>
            </a:xfrm>
            <a:custGeom>
              <a:avLst/>
              <a:gdLst/>
              <a:ahLst/>
              <a:cxnLst/>
              <a:rect r="r" b="b" t="t" l="l"/>
              <a:pathLst>
                <a:path h="1910269" w="3396034">
                  <a:moveTo>
                    <a:pt x="0" y="0"/>
                  </a:moveTo>
                  <a:lnTo>
                    <a:pt x="3396034" y="0"/>
                  </a:lnTo>
                  <a:lnTo>
                    <a:pt x="3396034" y="1910269"/>
                  </a:lnTo>
                  <a:lnTo>
                    <a:pt x="0" y="1910269"/>
                  </a:lnTo>
                  <a:lnTo>
                    <a:pt x="0" y="0"/>
                  </a:lnTo>
                  <a:close/>
                </a:path>
              </a:pathLst>
            </a:custGeom>
            <a:blipFill>
              <a:blip r:embed="rId4"/>
              <a:stretch>
                <a:fillRect l="0" t="0" r="0" b="0"/>
              </a:stretch>
            </a:blipFill>
          </p:spPr>
        </p:sp>
      </p:grpSp>
      <p:sp>
        <p:nvSpPr>
          <p:cNvPr name="TextBox 20" id="20"/>
          <p:cNvSpPr txBox="true"/>
          <p:nvPr/>
        </p:nvSpPr>
        <p:spPr>
          <a:xfrm rot="0">
            <a:off x="1291460" y="1028700"/>
            <a:ext cx="15705080" cy="1371600"/>
          </a:xfrm>
          <a:prstGeom prst="rect">
            <a:avLst/>
          </a:prstGeom>
        </p:spPr>
        <p:txBody>
          <a:bodyPr anchor="t" rtlCol="false" tIns="0" lIns="0" bIns="0" rIns="0">
            <a:spAutoFit/>
          </a:bodyPr>
          <a:lstStyle/>
          <a:p>
            <a:pPr algn="ctr" marL="0" indent="0" lvl="0">
              <a:lnSpc>
                <a:spcPts val="10800"/>
              </a:lnSpc>
              <a:spcBef>
                <a:spcPct val="0"/>
              </a:spcBef>
            </a:pPr>
            <a:r>
              <a:rPr lang="en-US" sz="9000">
                <a:solidFill>
                  <a:srgbClr val="191919"/>
                </a:solidFill>
                <a:latin typeface="Francois One"/>
              </a:rPr>
              <a:t>Các công cụ</a:t>
            </a:r>
          </a:p>
        </p:txBody>
      </p:sp>
      <p:sp>
        <p:nvSpPr>
          <p:cNvPr name="TextBox 21" id="21"/>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27</a:t>
            </a:r>
          </a:p>
        </p:txBody>
      </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1459249" y="1088678"/>
            <a:ext cx="5131393" cy="462524"/>
          </a:xfrm>
          <a:prstGeom prst="rect">
            <a:avLst/>
          </a:prstGeom>
        </p:spPr>
        <p:txBody>
          <a:bodyPr anchor="t" rtlCol="false" tIns="0" lIns="0" bIns="0" rIns="0">
            <a:spAutoFit/>
          </a:bodyPr>
          <a:lstStyle/>
          <a:p>
            <a:pPr algn="l">
              <a:lnSpc>
                <a:spcPts val="3640"/>
              </a:lnSpc>
            </a:pPr>
            <a:r>
              <a:rPr lang="en-US" sz="2600">
                <a:solidFill>
                  <a:srgbClr val="191919"/>
                </a:solidFill>
                <a:latin typeface="Public Sans"/>
              </a:rPr>
              <a:t>Tạo project SSRS trên VS2019</a:t>
            </a:r>
          </a:p>
        </p:txBody>
      </p:sp>
      <p:sp>
        <p:nvSpPr>
          <p:cNvPr name="TextBox 3" id="3"/>
          <p:cNvSpPr txBox="true"/>
          <p:nvPr/>
        </p:nvSpPr>
        <p:spPr>
          <a:xfrm rot="0">
            <a:off x="11459249" y="2623575"/>
            <a:ext cx="5131393" cy="462524"/>
          </a:xfrm>
          <a:prstGeom prst="rect">
            <a:avLst/>
          </a:prstGeom>
        </p:spPr>
        <p:txBody>
          <a:bodyPr anchor="t" rtlCol="false" tIns="0" lIns="0" bIns="0" rIns="0">
            <a:spAutoFit/>
          </a:bodyPr>
          <a:lstStyle/>
          <a:p>
            <a:pPr algn="l">
              <a:lnSpc>
                <a:spcPts val="3640"/>
              </a:lnSpc>
            </a:pPr>
            <a:r>
              <a:rPr lang="en-US" sz="2600">
                <a:solidFill>
                  <a:srgbClr val="191919"/>
                </a:solidFill>
                <a:latin typeface="Public Sans"/>
              </a:rPr>
              <a:t>Kết nối với Cube SSAS</a:t>
            </a:r>
          </a:p>
        </p:txBody>
      </p:sp>
      <p:sp>
        <p:nvSpPr>
          <p:cNvPr name="TextBox 4" id="4"/>
          <p:cNvSpPr txBox="true"/>
          <p:nvPr/>
        </p:nvSpPr>
        <p:spPr>
          <a:xfrm rot="0">
            <a:off x="11459249" y="4158471"/>
            <a:ext cx="5131393" cy="462524"/>
          </a:xfrm>
          <a:prstGeom prst="rect">
            <a:avLst/>
          </a:prstGeom>
        </p:spPr>
        <p:txBody>
          <a:bodyPr anchor="t" rtlCol="false" tIns="0" lIns="0" bIns="0" rIns="0">
            <a:spAutoFit/>
          </a:bodyPr>
          <a:lstStyle/>
          <a:p>
            <a:pPr algn="l">
              <a:lnSpc>
                <a:spcPts val="3640"/>
              </a:lnSpc>
            </a:pPr>
            <a:r>
              <a:rPr lang="en-US" sz="2600">
                <a:solidFill>
                  <a:srgbClr val="191919"/>
                </a:solidFill>
                <a:latin typeface="Public Sans"/>
              </a:rPr>
              <a:t>Tạo Report</a:t>
            </a:r>
          </a:p>
        </p:txBody>
      </p:sp>
      <p:sp>
        <p:nvSpPr>
          <p:cNvPr name="TextBox 5" id="5"/>
          <p:cNvSpPr txBox="true"/>
          <p:nvPr/>
        </p:nvSpPr>
        <p:spPr>
          <a:xfrm rot="0">
            <a:off x="11459249" y="5693368"/>
            <a:ext cx="5315365" cy="462524"/>
          </a:xfrm>
          <a:prstGeom prst="rect">
            <a:avLst/>
          </a:prstGeom>
        </p:spPr>
        <p:txBody>
          <a:bodyPr anchor="t" rtlCol="false" tIns="0" lIns="0" bIns="0" rIns="0">
            <a:spAutoFit/>
          </a:bodyPr>
          <a:lstStyle/>
          <a:p>
            <a:pPr algn="l">
              <a:lnSpc>
                <a:spcPts val="3640"/>
              </a:lnSpc>
            </a:pPr>
            <a:r>
              <a:rPr lang="en-US" sz="2600">
                <a:solidFill>
                  <a:srgbClr val="191919"/>
                </a:solidFill>
                <a:latin typeface="Public Sans"/>
              </a:rPr>
              <a:t>Add Data Sources &gt;&gt; Add Dataset</a:t>
            </a:r>
          </a:p>
        </p:txBody>
      </p:sp>
      <p:sp>
        <p:nvSpPr>
          <p:cNvPr name="TextBox 6" id="6"/>
          <p:cNvSpPr txBox="true"/>
          <p:nvPr/>
        </p:nvSpPr>
        <p:spPr>
          <a:xfrm rot="0">
            <a:off x="11459249" y="7237502"/>
            <a:ext cx="5131393" cy="444048"/>
          </a:xfrm>
          <a:prstGeom prst="rect">
            <a:avLst/>
          </a:prstGeom>
        </p:spPr>
        <p:txBody>
          <a:bodyPr anchor="t" rtlCol="false" tIns="0" lIns="0" bIns="0" rIns="0">
            <a:spAutoFit/>
          </a:bodyPr>
          <a:lstStyle/>
          <a:p>
            <a:pPr algn="l">
              <a:lnSpc>
                <a:spcPts val="3526"/>
              </a:lnSpc>
            </a:pPr>
            <a:r>
              <a:rPr lang="en-US" sz="2519">
                <a:solidFill>
                  <a:srgbClr val="191919"/>
                </a:solidFill>
                <a:latin typeface="Public Sans"/>
              </a:rPr>
              <a:t>Design Report</a:t>
            </a:r>
          </a:p>
        </p:txBody>
      </p:sp>
      <p:grpSp>
        <p:nvGrpSpPr>
          <p:cNvPr name="Group 7" id="7"/>
          <p:cNvGrpSpPr/>
          <p:nvPr/>
        </p:nvGrpSpPr>
        <p:grpSpPr>
          <a:xfrm rot="0">
            <a:off x="1028700" y="1028700"/>
            <a:ext cx="7540113" cy="3777306"/>
            <a:chOff x="0" y="0"/>
            <a:chExt cx="10053484" cy="5036408"/>
          </a:xfrm>
        </p:grpSpPr>
        <p:sp>
          <p:nvSpPr>
            <p:cNvPr name="TextBox 8" id="8"/>
            <p:cNvSpPr txBox="true"/>
            <p:nvPr/>
          </p:nvSpPr>
          <p:spPr>
            <a:xfrm rot="0">
              <a:off x="0" y="0"/>
              <a:ext cx="10053484" cy="2794000"/>
            </a:xfrm>
            <a:prstGeom prst="rect">
              <a:avLst/>
            </a:prstGeom>
          </p:spPr>
          <p:txBody>
            <a:bodyPr anchor="t" rtlCol="false" tIns="0" lIns="0" bIns="0" rIns="0">
              <a:spAutoFit/>
            </a:bodyPr>
            <a:lstStyle/>
            <a:p>
              <a:pPr algn="l" marL="0" indent="0" lvl="0">
                <a:lnSpc>
                  <a:spcPts val="8280"/>
                </a:lnSpc>
                <a:spcBef>
                  <a:spcPct val="0"/>
                </a:spcBef>
              </a:pPr>
              <a:r>
                <a:rPr lang="en-US" sz="6900">
                  <a:solidFill>
                    <a:srgbClr val="191919"/>
                  </a:solidFill>
                  <a:latin typeface="Francois One"/>
                </a:rPr>
                <a:t>Visual Studio Reporting Services</a:t>
              </a:r>
            </a:p>
          </p:txBody>
        </p:sp>
        <p:sp>
          <p:nvSpPr>
            <p:cNvPr name="TextBox 9" id="9"/>
            <p:cNvSpPr txBox="true"/>
            <p:nvPr/>
          </p:nvSpPr>
          <p:spPr>
            <a:xfrm rot="0">
              <a:off x="0" y="4359921"/>
              <a:ext cx="8525221" cy="682413"/>
            </a:xfrm>
            <a:prstGeom prst="rect">
              <a:avLst/>
            </a:prstGeom>
          </p:spPr>
          <p:txBody>
            <a:bodyPr anchor="t" rtlCol="false" tIns="0" lIns="0" bIns="0" rIns="0">
              <a:spAutoFit/>
            </a:bodyPr>
            <a:lstStyle/>
            <a:p>
              <a:pPr algn="l" marL="0" indent="0" lvl="0">
                <a:lnSpc>
                  <a:spcPts val="4160"/>
                </a:lnSpc>
                <a:spcBef>
                  <a:spcPct val="0"/>
                </a:spcBef>
              </a:pPr>
              <a:r>
                <a:rPr lang="en-US" sz="3200">
                  <a:solidFill>
                    <a:srgbClr val="191919"/>
                  </a:solidFill>
                  <a:latin typeface="Public Sans"/>
                </a:rPr>
                <a:t>Các bước thực hiện</a:t>
              </a:r>
            </a:p>
          </p:txBody>
        </p:sp>
      </p:grpSp>
      <p:grpSp>
        <p:nvGrpSpPr>
          <p:cNvPr name="Group 10" id="10"/>
          <p:cNvGrpSpPr/>
          <p:nvPr/>
        </p:nvGrpSpPr>
        <p:grpSpPr>
          <a:xfrm rot="0">
            <a:off x="10204277" y="1028700"/>
            <a:ext cx="655290" cy="649155"/>
            <a:chOff x="0" y="0"/>
            <a:chExt cx="873720" cy="865540"/>
          </a:xfrm>
        </p:grpSpPr>
        <p:grpSp>
          <p:nvGrpSpPr>
            <p:cNvPr name="Group 11" id="11"/>
            <p:cNvGrpSpPr/>
            <p:nvPr/>
          </p:nvGrpSpPr>
          <p:grpSpPr>
            <a:xfrm rot="0">
              <a:off x="0" y="0"/>
              <a:ext cx="873720" cy="86554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sp>
        </p:grpSp>
        <p:sp>
          <p:nvSpPr>
            <p:cNvPr name="TextBox 13" id="13"/>
            <p:cNvSpPr txBox="true"/>
            <p:nvPr/>
          </p:nvSpPr>
          <p:spPr>
            <a:xfrm rot="0">
              <a:off x="194271" y="251795"/>
              <a:ext cx="485179" cy="360680"/>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01</a:t>
              </a:r>
            </a:p>
          </p:txBody>
        </p:sp>
      </p:grpSp>
      <p:grpSp>
        <p:nvGrpSpPr>
          <p:cNvPr name="Group 14" id="14"/>
          <p:cNvGrpSpPr/>
          <p:nvPr/>
        </p:nvGrpSpPr>
        <p:grpSpPr>
          <a:xfrm rot="0">
            <a:off x="10204277" y="2563597"/>
            <a:ext cx="655290" cy="649155"/>
            <a:chOff x="0" y="0"/>
            <a:chExt cx="873720" cy="865540"/>
          </a:xfrm>
        </p:grpSpPr>
        <p:grpSp>
          <p:nvGrpSpPr>
            <p:cNvPr name="Group 15" id="15"/>
            <p:cNvGrpSpPr/>
            <p:nvPr/>
          </p:nvGrpSpPr>
          <p:grpSpPr>
            <a:xfrm rot="0">
              <a:off x="0" y="0"/>
              <a:ext cx="873720" cy="865540"/>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sp>
        </p:grpSp>
        <p:sp>
          <p:nvSpPr>
            <p:cNvPr name="TextBox 17" id="17"/>
            <p:cNvSpPr txBox="true"/>
            <p:nvPr/>
          </p:nvSpPr>
          <p:spPr>
            <a:xfrm rot="0">
              <a:off x="194271" y="251795"/>
              <a:ext cx="485179" cy="360680"/>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02</a:t>
              </a:r>
            </a:p>
          </p:txBody>
        </p:sp>
      </p:grpSp>
      <p:grpSp>
        <p:nvGrpSpPr>
          <p:cNvPr name="Group 18" id="18"/>
          <p:cNvGrpSpPr/>
          <p:nvPr/>
        </p:nvGrpSpPr>
        <p:grpSpPr>
          <a:xfrm rot="0">
            <a:off x="10204277" y="4098493"/>
            <a:ext cx="655290" cy="649155"/>
            <a:chOff x="0" y="0"/>
            <a:chExt cx="873720" cy="865540"/>
          </a:xfrm>
        </p:grpSpPr>
        <p:grpSp>
          <p:nvGrpSpPr>
            <p:cNvPr name="Group 19" id="19"/>
            <p:cNvGrpSpPr/>
            <p:nvPr/>
          </p:nvGrpSpPr>
          <p:grpSpPr>
            <a:xfrm rot="0">
              <a:off x="0" y="0"/>
              <a:ext cx="873720" cy="865540"/>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sp>
        </p:grpSp>
        <p:sp>
          <p:nvSpPr>
            <p:cNvPr name="TextBox 21" id="21"/>
            <p:cNvSpPr txBox="true"/>
            <p:nvPr/>
          </p:nvSpPr>
          <p:spPr>
            <a:xfrm rot="0">
              <a:off x="194271" y="251795"/>
              <a:ext cx="485179" cy="360680"/>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03</a:t>
              </a:r>
            </a:p>
          </p:txBody>
        </p:sp>
      </p:grpSp>
      <p:grpSp>
        <p:nvGrpSpPr>
          <p:cNvPr name="Group 22" id="22"/>
          <p:cNvGrpSpPr/>
          <p:nvPr/>
        </p:nvGrpSpPr>
        <p:grpSpPr>
          <a:xfrm rot="0">
            <a:off x="10204277" y="5633390"/>
            <a:ext cx="655290" cy="649155"/>
            <a:chOff x="0" y="0"/>
            <a:chExt cx="873720" cy="865540"/>
          </a:xfrm>
        </p:grpSpPr>
        <p:grpSp>
          <p:nvGrpSpPr>
            <p:cNvPr name="Group 23" id="23"/>
            <p:cNvGrpSpPr/>
            <p:nvPr/>
          </p:nvGrpSpPr>
          <p:grpSpPr>
            <a:xfrm rot="0">
              <a:off x="0" y="0"/>
              <a:ext cx="873720" cy="865540"/>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sp>
        </p:grpSp>
        <p:sp>
          <p:nvSpPr>
            <p:cNvPr name="TextBox 25" id="25"/>
            <p:cNvSpPr txBox="true"/>
            <p:nvPr/>
          </p:nvSpPr>
          <p:spPr>
            <a:xfrm rot="0">
              <a:off x="194271" y="251795"/>
              <a:ext cx="485179" cy="360680"/>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04</a:t>
              </a:r>
            </a:p>
          </p:txBody>
        </p:sp>
      </p:grpSp>
      <p:grpSp>
        <p:nvGrpSpPr>
          <p:cNvPr name="Group 26" id="26"/>
          <p:cNvGrpSpPr/>
          <p:nvPr/>
        </p:nvGrpSpPr>
        <p:grpSpPr>
          <a:xfrm rot="0">
            <a:off x="10204277" y="7168286"/>
            <a:ext cx="655290" cy="649155"/>
            <a:chOff x="0" y="0"/>
            <a:chExt cx="873720" cy="865540"/>
          </a:xfrm>
        </p:grpSpPr>
        <p:grpSp>
          <p:nvGrpSpPr>
            <p:cNvPr name="Group 27" id="27"/>
            <p:cNvGrpSpPr/>
            <p:nvPr/>
          </p:nvGrpSpPr>
          <p:grpSpPr>
            <a:xfrm rot="0">
              <a:off x="0" y="0"/>
              <a:ext cx="873720" cy="865540"/>
              <a:chOff x="0" y="0"/>
              <a:chExt cx="6350000" cy="6350000"/>
            </a:xfrm>
          </p:grpSpPr>
          <p:sp>
            <p:nvSpPr>
              <p:cNvPr name="Freeform 28" id="2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sp>
        </p:grpSp>
        <p:sp>
          <p:nvSpPr>
            <p:cNvPr name="TextBox 29" id="29"/>
            <p:cNvSpPr txBox="true"/>
            <p:nvPr/>
          </p:nvSpPr>
          <p:spPr>
            <a:xfrm rot="0">
              <a:off x="194271" y="251795"/>
              <a:ext cx="485179" cy="360680"/>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05</a:t>
              </a:r>
            </a:p>
          </p:txBody>
        </p:sp>
      </p:grpSp>
      <p:grpSp>
        <p:nvGrpSpPr>
          <p:cNvPr name="Group 30" id="30"/>
          <p:cNvGrpSpPr/>
          <p:nvPr/>
        </p:nvGrpSpPr>
        <p:grpSpPr>
          <a:xfrm rot="0">
            <a:off x="0" y="6782334"/>
            <a:ext cx="7469872" cy="3504666"/>
            <a:chOff x="0" y="0"/>
            <a:chExt cx="10502345" cy="4927422"/>
          </a:xfrm>
        </p:grpSpPr>
        <p:sp>
          <p:nvSpPr>
            <p:cNvPr name="Freeform 31" id="31"/>
            <p:cNvSpPr/>
            <p:nvPr/>
          </p:nvSpPr>
          <p:spPr>
            <a:xfrm flipH="false" flipV="false" rot="0">
              <a:off x="0" y="0"/>
              <a:ext cx="10502345" cy="4927422"/>
            </a:xfrm>
            <a:custGeom>
              <a:avLst/>
              <a:gdLst/>
              <a:ahLst/>
              <a:cxnLst/>
              <a:rect r="r" b="b" t="t" l="l"/>
              <a:pathLst>
                <a:path h="4927422" w="10502345">
                  <a:moveTo>
                    <a:pt x="10502345" y="4927422"/>
                  </a:moveTo>
                  <a:lnTo>
                    <a:pt x="0" y="4927422"/>
                  </a:lnTo>
                  <a:lnTo>
                    <a:pt x="0" y="0"/>
                  </a:lnTo>
                  <a:lnTo>
                    <a:pt x="10502345" y="4927422"/>
                  </a:lnTo>
                  <a:close/>
                </a:path>
              </a:pathLst>
            </a:custGeom>
            <a:solidFill>
              <a:srgbClr val="EA4B33"/>
            </a:solidFill>
          </p:spPr>
        </p:sp>
      </p:grpSp>
      <p:sp>
        <p:nvSpPr>
          <p:cNvPr name="TextBox 32" id="32"/>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1297" y="0"/>
            <a:ext cx="18610595" cy="2234889"/>
          </a:xfrm>
          <a:prstGeom prst="rect">
            <a:avLst/>
          </a:prstGeom>
          <a:solidFill>
            <a:srgbClr val="052896"/>
          </a:solidFill>
        </p:spPr>
      </p:sp>
      <p:sp>
        <p:nvSpPr>
          <p:cNvPr name="Freeform 3" id="3"/>
          <p:cNvSpPr/>
          <p:nvPr/>
        </p:nvSpPr>
        <p:spPr>
          <a:xfrm flipH="false" flipV="false" rot="0">
            <a:off x="3500152" y="2248793"/>
            <a:ext cx="11287696" cy="8038207"/>
          </a:xfrm>
          <a:custGeom>
            <a:avLst/>
            <a:gdLst/>
            <a:ahLst/>
            <a:cxnLst/>
            <a:rect r="r" b="b" t="t" l="l"/>
            <a:pathLst>
              <a:path h="8038207" w="11287696">
                <a:moveTo>
                  <a:pt x="0" y="0"/>
                </a:moveTo>
                <a:lnTo>
                  <a:pt x="11287696" y="0"/>
                </a:lnTo>
                <a:lnTo>
                  <a:pt x="11287696" y="8038207"/>
                </a:lnTo>
                <a:lnTo>
                  <a:pt x="0" y="8038207"/>
                </a:lnTo>
                <a:lnTo>
                  <a:pt x="0" y="0"/>
                </a:lnTo>
                <a:close/>
              </a:path>
            </a:pathLst>
          </a:custGeom>
          <a:blipFill>
            <a:blip r:embed="rId2"/>
            <a:stretch>
              <a:fillRect l="0" t="0" r="0" b="0"/>
            </a:stretch>
          </a:blipFill>
        </p:spPr>
      </p:sp>
      <p:sp>
        <p:nvSpPr>
          <p:cNvPr name="TextBox 4" id="4"/>
          <p:cNvSpPr txBox="true"/>
          <p:nvPr/>
        </p:nvSpPr>
        <p:spPr>
          <a:xfrm rot="0">
            <a:off x="2413278" y="593570"/>
            <a:ext cx="13461444" cy="1047750"/>
          </a:xfrm>
          <a:prstGeom prst="rect">
            <a:avLst/>
          </a:prstGeom>
        </p:spPr>
        <p:txBody>
          <a:bodyPr anchor="t" rtlCol="false" tIns="0" lIns="0" bIns="0" rIns="0">
            <a:spAutoFit/>
          </a:bodyPr>
          <a:lstStyle/>
          <a:p>
            <a:pPr algn="ctr">
              <a:lnSpc>
                <a:spcPts val="8280"/>
              </a:lnSpc>
              <a:spcBef>
                <a:spcPct val="0"/>
              </a:spcBef>
            </a:pPr>
            <a:r>
              <a:rPr lang="en-US" sz="6900">
                <a:solidFill>
                  <a:srgbClr val="FFFFFF"/>
                </a:solidFill>
                <a:latin typeface="Francois One"/>
              </a:rPr>
              <a:t>[1] Tạo project SSRS trên VS2019</a:t>
            </a:r>
          </a:p>
        </p:txBody>
      </p:sp>
      <p:sp>
        <p:nvSpPr>
          <p:cNvPr name="TextBox 5" id="5"/>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2896"/>
        </a:solidFill>
      </p:bgPr>
    </p:bg>
    <p:spTree>
      <p:nvGrpSpPr>
        <p:cNvPr id="1" name=""/>
        <p:cNvGrpSpPr/>
        <p:nvPr/>
      </p:nvGrpSpPr>
      <p:grpSpPr>
        <a:xfrm>
          <a:off x="0" y="0"/>
          <a:ext cx="0" cy="0"/>
          <a:chOff x="0" y="0"/>
          <a:chExt cx="0" cy="0"/>
        </a:xfrm>
      </p:grpSpPr>
      <p:grpSp>
        <p:nvGrpSpPr>
          <p:cNvPr name="Group 2" id="2"/>
          <p:cNvGrpSpPr/>
          <p:nvPr/>
        </p:nvGrpSpPr>
        <p:grpSpPr>
          <a:xfrm rot="0">
            <a:off x="1028700" y="2437240"/>
            <a:ext cx="8716862" cy="5412521"/>
            <a:chOff x="0" y="0"/>
            <a:chExt cx="11622483" cy="7216694"/>
          </a:xfrm>
        </p:grpSpPr>
        <p:sp>
          <p:nvSpPr>
            <p:cNvPr name="TextBox 3" id="3"/>
            <p:cNvSpPr txBox="true"/>
            <p:nvPr/>
          </p:nvSpPr>
          <p:spPr>
            <a:xfrm rot="0">
              <a:off x="0" y="-437515"/>
              <a:ext cx="11622483" cy="6772275"/>
            </a:xfrm>
            <a:prstGeom prst="rect">
              <a:avLst/>
            </a:prstGeom>
          </p:spPr>
          <p:txBody>
            <a:bodyPr anchor="t" rtlCol="false" tIns="0" lIns="0" bIns="0" rIns="0">
              <a:spAutoFit/>
            </a:bodyPr>
            <a:lstStyle/>
            <a:p>
              <a:pPr algn="l" marL="0" indent="0" lvl="0">
                <a:lnSpc>
                  <a:spcPts val="9900"/>
                </a:lnSpc>
              </a:pPr>
            </a:p>
            <a:p>
              <a:pPr algn="l" marL="0" indent="0" lvl="0">
                <a:lnSpc>
                  <a:spcPts val="9900"/>
                </a:lnSpc>
              </a:pPr>
              <a:r>
                <a:rPr lang="en-US" sz="9000" u="none">
                  <a:solidFill>
                    <a:srgbClr val="FFFFFF"/>
                  </a:solidFill>
                  <a:latin typeface="Francois One"/>
                </a:rPr>
                <a:t>GIỚI THIỆU TỔNG QUAN VỀ KHO DỮ LIỆU</a:t>
              </a:r>
            </a:p>
          </p:txBody>
        </p:sp>
        <p:sp>
          <p:nvSpPr>
            <p:cNvPr name="TextBox 4" id="4"/>
            <p:cNvSpPr txBox="true"/>
            <p:nvPr/>
          </p:nvSpPr>
          <p:spPr>
            <a:xfrm rot="0">
              <a:off x="0" y="6537244"/>
              <a:ext cx="9173818" cy="682413"/>
            </a:xfrm>
            <a:prstGeom prst="rect">
              <a:avLst/>
            </a:prstGeom>
          </p:spPr>
          <p:txBody>
            <a:bodyPr anchor="t" rtlCol="false" tIns="0" lIns="0" bIns="0" rIns="0">
              <a:spAutoFit/>
            </a:bodyPr>
            <a:lstStyle/>
            <a:p>
              <a:pPr algn="l" marL="0" indent="0" lvl="0">
                <a:lnSpc>
                  <a:spcPts val="4160"/>
                </a:lnSpc>
                <a:spcBef>
                  <a:spcPct val="0"/>
                </a:spcBef>
              </a:pPr>
            </a:p>
          </p:txBody>
        </p:sp>
      </p:grpSp>
      <p:grpSp>
        <p:nvGrpSpPr>
          <p:cNvPr name="Group 5" id="5"/>
          <p:cNvGrpSpPr/>
          <p:nvPr/>
        </p:nvGrpSpPr>
        <p:grpSpPr>
          <a:xfrm rot="-5400000">
            <a:off x="9081247" y="1080247"/>
            <a:ext cx="10287000" cy="8126505"/>
            <a:chOff x="0" y="0"/>
            <a:chExt cx="12769233" cy="10087415"/>
          </a:xfrm>
        </p:grpSpPr>
        <p:sp>
          <p:nvSpPr>
            <p:cNvPr name="Freeform 6" id="6"/>
            <p:cNvSpPr/>
            <p:nvPr/>
          </p:nvSpPr>
          <p:spPr>
            <a:xfrm flipH="false" flipV="false" rot="0">
              <a:off x="0" y="0"/>
              <a:ext cx="12769234" cy="10087415"/>
            </a:xfrm>
            <a:custGeom>
              <a:avLst/>
              <a:gdLst/>
              <a:ahLst/>
              <a:cxnLst/>
              <a:rect r="r" b="b" t="t" l="l"/>
              <a:pathLst>
                <a:path h="10087415" w="12769234">
                  <a:moveTo>
                    <a:pt x="12769234" y="10087415"/>
                  </a:moveTo>
                  <a:lnTo>
                    <a:pt x="0" y="10087415"/>
                  </a:lnTo>
                  <a:lnTo>
                    <a:pt x="0" y="0"/>
                  </a:lnTo>
                  <a:lnTo>
                    <a:pt x="12769234" y="10087415"/>
                  </a:lnTo>
                  <a:close/>
                </a:path>
              </a:pathLst>
            </a:custGeom>
            <a:solidFill>
              <a:srgbClr val="EA4B33"/>
            </a:solidFill>
          </p:spPr>
        </p:sp>
      </p:grpSp>
      <p:grpSp>
        <p:nvGrpSpPr>
          <p:cNvPr name="Group 7" id="7"/>
          <p:cNvGrpSpPr>
            <a:grpSpLocks noChangeAspect="true"/>
          </p:cNvGrpSpPr>
          <p:nvPr/>
        </p:nvGrpSpPr>
        <p:grpSpPr>
          <a:xfrm rot="0">
            <a:off x="11009755" y="1963295"/>
            <a:ext cx="4953000" cy="10065734"/>
            <a:chOff x="0" y="0"/>
            <a:chExt cx="5001260" cy="10163810"/>
          </a:xfrm>
        </p:grpSpPr>
        <p:sp>
          <p:nvSpPr>
            <p:cNvPr name="Freeform 8" id="8"/>
            <p:cNvSpPr/>
            <p:nvPr/>
          </p:nvSpPr>
          <p:spPr>
            <a:xfrm flipH="false" flipV="false" rot="0">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2"/>
              <a:stretch>
                <a:fillRect l="-45" t="0" r="-45" b="0"/>
              </a:stretch>
            </a:blipFill>
          </p:spPr>
        </p:sp>
        <p:sp>
          <p:nvSpPr>
            <p:cNvPr name="Freeform 9" id="9"/>
            <p:cNvSpPr/>
            <p:nvPr/>
          </p:nvSpPr>
          <p:spPr>
            <a:xfrm flipH="false" flipV="false" rot="0">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22334" t="0" r="-22334" b="0"/>
              </a:stretch>
            </a:blipFill>
          </p:spPr>
        </p:sp>
      </p:grpSp>
      <p:sp>
        <p:nvSpPr>
          <p:cNvPr name="TextBox 10" id="10"/>
          <p:cNvSpPr txBox="true"/>
          <p:nvPr/>
        </p:nvSpPr>
        <p:spPr>
          <a:xfrm rot="0">
            <a:off x="17715396" y="9563061"/>
            <a:ext cx="211931" cy="533400"/>
          </a:xfrm>
          <a:prstGeom prst="rect">
            <a:avLst/>
          </a:prstGeom>
        </p:spPr>
        <p:txBody>
          <a:bodyPr anchor="t" rtlCol="false" tIns="0" lIns="0" bIns="0" rIns="0">
            <a:spAutoFit/>
          </a:bodyPr>
          <a:lstStyle/>
          <a:p>
            <a:pPr algn="ctr">
              <a:lnSpc>
                <a:spcPts val="4200"/>
              </a:lnSpc>
            </a:pPr>
            <a:r>
              <a:rPr lang="en-US" sz="3000">
                <a:solidFill>
                  <a:srgbClr val="FFFFFF"/>
                </a:solidFill>
                <a:latin typeface="Arimo"/>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1297" y="0"/>
            <a:ext cx="18610595" cy="2234889"/>
          </a:xfrm>
          <a:prstGeom prst="rect">
            <a:avLst/>
          </a:prstGeom>
          <a:solidFill>
            <a:srgbClr val="052896"/>
          </a:solidFill>
        </p:spPr>
      </p:sp>
      <p:sp>
        <p:nvSpPr>
          <p:cNvPr name="Freeform 3" id="3"/>
          <p:cNvSpPr/>
          <p:nvPr/>
        </p:nvSpPr>
        <p:spPr>
          <a:xfrm flipH="false" flipV="false" rot="0">
            <a:off x="918898" y="2616895"/>
            <a:ext cx="8577716" cy="4536974"/>
          </a:xfrm>
          <a:custGeom>
            <a:avLst/>
            <a:gdLst/>
            <a:ahLst/>
            <a:cxnLst/>
            <a:rect r="r" b="b" t="t" l="l"/>
            <a:pathLst>
              <a:path h="4536974" w="8577716">
                <a:moveTo>
                  <a:pt x="0" y="0"/>
                </a:moveTo>
                <a:lnTo>
                  <a:pt x="8577716" y="0"/>
                </a:lnTo>
                <a:lnTo>
                  <a:pt x="8577716" y="4536974"/>
                </a:lnTo>
                <a:lnTo>
                  <a:pt x="0" y="4536974"/>
                </a:lnTo>
                <a:lnTo>
                  <a:pt x="0" y="0"/>
                </a:lnTo>
                <a:close/>
              </a:path>
            </a:pathLst>
          </a:custGeom>
          <a:blipFill>
            <a:blip r:embed="rId2"/>
            <a:stretch>
              <a:fillRect l="0" t="0" r="0" b="0"/>
            </a:stretch>
          </a:blipFill>
        </p:spPr>
      </p:sp>
      <p:sp>
        <p:nvSpPr>
          <p:cNvPr name="Freeform 4" id="4"/>
          <p:cNvSpPr/>
          <p:nvPr/>
        </p:nvSpPr>
        <p:spPr>
          <a:xfrm flipH="false" flipV="false" rot="0">
            <a:off x="10725135" y="2954178"/>
            <a:ext cx="5149586" cy="7146856"/>
          </a:xfrm>
          <a:custGeom>
            <a:avLst/>
            <a:gdLst/>
            <a:ahLst/>
            <a:cxnLst/>
            <a:rect r="r" b="b" t="t" l="l"/>
            <a:pathLst>
              <a:path h="7146856" w="5149586">
                <a:moveTo>
                  <a:pt x="0" y="0"/>
                </a:moveTo>
                <a:lnTo>
                  <a:pt x="5149587" y="0"/>
                </a:lnTo>
                <a:lnTo>
                  <a:pt x="5149587" y="7146856"/>
                </a:lnTo>
                <a:lnTo>
                  <a:pt x="0" y="7146856"/>
                </a:lnTo>
                <a:lnTo>
                  <a:pt x="0" y="0"/>
                </a:lnTo>
                <a:close/>
              </a:path>
            </a:pathLst>
          </a:custGeom>
          <a:blipFill>
            <a:blip r:embed="rId3"/>
            <a:stretch>
              <a:fillRect l="0" t="0" r="0" b="0"/>
            </a:stretch>
          </a:blipFill>
        </p:spPr>
      </p:sp>
      <p:sp>
        <p:nvSpPr>
          <p:cNvPr name="TextBox 5" id="5"/>
          <p:cNvSpPr txBox="true"/>
          <p:nvPr/>
        </p:nvSpPr>
        <p:spPr>
          <a:xfrm rot="0">
            <a:off x="2413278" y="593570"/>
            <a:ext cx="13461444" cy="1047750"/>
          </a:xfrm>
          <a:prstGeom prst="rect">
            <a:avLst/>
          </a:prstGeom>
        </p:spPr>
        <p:txBody>
          <a:bodyPr anchor="t" rtlCol="false" tIns="0" lIns="0" bIns="0" rIns="0">
            <a:spAutoFit/>
          </a:bodyPr>
          <a:lstStyle/>
          <a:p>
            <a:pPr algn="ctr">
              <a:lnSpc>
                <a:spcPts val="8280"/>
              </a:lnSpc>
            </a:pPr>
            <a:r>
              <a:rPr lang="en-US" sz="6900">
                <a:solidFill>
                  <a:srgbClr val="FFFFFF"/>
                </a:solidFill>
                <a:latin typeface="Francois One"/>
              </a:rPr>
              <a:t>[2] Kết nối với Cube SSAS</a:t>
            </a:r>
          </a:p>
        </p:txBody>
      </p:sp>
      <p:sp>
        <p:nvSpPr>
          <p:cNvPr name="TextBox 6" id="6"/>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1297" y="0"/>
            <a:ext cx="18610595" cy="2234889"/>
          </a:xfrm>
          <a:prstGeom prst="rect">
            <a:avLst/>
          </a:prstGeom>
          <a:solidFill>
            <a:srgbClr val="052896"/>
          </a:solidFill>
        </p:spPr>
      </p:sp>
      <p:sp>
        <p:nvSpPr>
          <p:cNvPr name="Freeform 3" id="3"/>
          <p:cNvSpPr/>
          <p:nvPr/>
        </p:nvSpPr>
        <p:spPr>
          <a:xfrm flipH="false" flipV="false" rot="0">
            <a:off x="3634727" y="2446072"/>
            <a:ext cx="11018547" cy="7656956"/>
          </a:xfrm>
          <a:custGeom>
            <a:avLst/>
            <a:gdLst/>
            <a:ahLst/>
            <a:cxnLst/>
            <a:rect r="r" b="b" t="t" l="l"/>
            <a:pathLst>
              <a:path h="7656956" w="11018547">
                <a:moveTo>
                  <a:pt x="0" y="0"/>
                </a:moveTo>
                <a:lnTo>
                  <a:pt x="11018546" y="0"/>
                </a:lnTo>
                <a:lnTo>
                  <a:pt x="11018546" y="7656956"/>
                </a:lnTo>
                <a:lnTo>
                  <a:pt x="0" y="7656956"/>
                </a:lnTo>
                <a:lnTo>
                  <a:pt x="0" y="0"/>
                </a:lnTo>
                <a:close/>
              </a:path>
            </a:pathLst>
          </a:custGeom>
          <a:blipFill>
            <a:blip r:embed="rId2"/>
            <a:stretch>
              <a:fillRect l="0" t="0" r="0" b="0"/>
            </a:stretch>
          </a:blipFill>
        </p:spPr>
      </p:sp>
      <p:sp>
        <p:nvSpPr>
          <p:cNvPr name="TextBox 4" id="4"/>
          <p:cNvSpPr txBox="true"/>
          <p:nvPr/>
        </p:nvSpPr>
        <p:spPr>
          <a:xfrm rot="0">
            <a:off x="2413278" y="593570"/>
            <a:ext cx="13461444" cy="1047750"/>
          </a:xfrm>
          <a:prstGeom prst="rect">
            <a:avLst/>
          </a:prstGeom>
        </p:spPr>
        <p:txBody>
          <a:bodyPr anchor="t" rtlCol="false" tIns="0" lIns="0" bIns="0" rIns="0">
            <a:spAutoFit/>
          </a:bodyPr>
          <a:lstStyle/>
          <a:p>
            <a:pPr algn="ctr">
              <a:lnSpc>
                <a:spcPts val="8280"/>
              </a:lnSpc>
              <a:spcBef>
                <a:spcPct val="0"/>
              </a:spcBef>
            </a:pPr>
            <a:r>
              <a:rPr lang="en-US" sz="6900">
                <a:solidFill>
                  <a:srgbClr val="FFFFFF"/>
                </a:solidFill>
                <a:latin typeface="Francois One"/>
              </a:rPr>
              <a:t>[3] Tạo Report</a:t>
            </a:r>
          </a:p>
        </p:txBody>
      </p:sp>
      <p:sp>
        <p:nvSpPr>
          <p:cNvPr name="TextBox 5" id="5"/>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1297" y="0"/>
            <a:ext cx="18610595" cy="2234889"/>
          </a:xfrm>
          <a:prstGeom prst="rect">
            <a:avLst/>
          </a:prstGeom>
          <a:solidFill>
            <a:srgbClr val="052896"/>
          </a:solidFill>
        </p:spPr>
      </p:sp>
      <p:grpSp>
        <p:nvGrpSpPr>
          <p:cNvPr name="Group 3" id="3"/>
          <p:cNvGrpSpPr/>
          <p:nvPr/>
        </p:nvGrpSpPr>
        <p:grpSpPr>
          <a:xfrm rot="0">
            <a:off x="2662780" y="2982412"/>
            <a:ext cx="12950032" cy="6522811"/>
            <a:chOff x="0" y="0"/>
            <a:chExt cx="17266709" cy="8697081"/>
          </a:xfrm>
        </p:grpSpPr>
        <p:sp>
          <p:nvSpPr>
            <p:cNvPr name="Freeform 4" id="4"/>
            <p:cNvSpPr/>
            <p:nvPr/>
          </p:nvSpPr>
          <p:spPr>
            <a:xfrm flipH="false" flipV="false" rot="0">
              <a:off x="0" y="0"/>
              <a:ext cx="8126552" cy="8697081"/>
            </a:xfrm>
            <a:custGeom>
              <a:avLst/>
              <a:gdLst/>
              <a:ahLst/>
              <a:cxnLst/>
              <a:rect r="r" b="b" t="t" l="l"/>
              <a:pathLst>
                <a:path h="8697081" w="8126552">
                  <a:moveTo>
                    <a:pt x="0" y="0"/>
                  </a:moveTo>
                  <a:lnTo>
                    <a:pt x="8126552" y="0"/>
                  </a:lnTo>
                  <a:lnTo>
                    <a:pt x="8126552" y="8697081"/>
                  </a:lnTo>
                  <a:lnTo>
                    <a:pt x="0" y="8697081"/>
                  </a:lnTo>
                  <a:lnTo>
                    <a:pt x="0" y="0"/>
                  </a:lnTo>
                  <a:close/>
                </a:path>
              </a:pathLst>
            </a:custGeom>
            <a:blipFill>
              <a:blip r:embed="rId2"/>
              <a:stretch>
                <a:fillRect l="0" t="0" r="0" b="0"/>
              </a:stretch>
            </a:blipFill>
          </p:spPr>
        </p:sp>
        <p:sp>
          <p:nvSpPr>
            <p:cNvPr name="Freeform 5" id="5"/>
            <p:cNvSpPr/>
            <p:nvPr/>
          </p:nvSpPr>
          <p:spPr>
            <a:xfrm flipH="false" flipV="false" rot="0">
              <a:off x="9482860" y="0"/>
              <a:ext cx="7783849" cy="8520159"/>
            </a:xfrm>
            <a:custGeom>
              <a:avLst/>
              <a:gdLst/>
              <a:ahLst/>
              <a:cxnLst/>
              <a:rect r="r" b="b" t="t" l="l"/>
              <a:pathLst>
                <a:path h="8520159" w="7783849">
                  <a:moveTo>
                    <a:pt x="0" y="0"/>
                  </a:moveTo>
                  <a:lnTo>
                    <a:pt x="7783849" y="0"/>
                  </a:lnTo>
                  <a:lnTo>
                    <a:pt x="7783849" y="8520159"/>
                  </a:lnTo>
                  <a:lnTo>
                    <a:pt x="0" y="8520159"/>
                  </a:lnTo>
                  <a:lnTo>
                    <a:pt x="0" y="0"/>
                  </a:lnTo>
                  <a:close/>
                </a:path>
              </a:pathLst>
            </a:custGeom>
            <a:blipFill>
              <a:blip r:embed="rId3"/>
              <a:stretch>
                <a:fillRect l="0" t="0" r="0" b="0"/>
              </a:stretch>
            </a:blipFill>
          </p:spPr>
        </p:sp>
      </p:grpSp>
      <p:sp>
        <p:nvSpPr>
          <p:cNvPr name="TextBox 6" id="6"/>
          <p:cNvSpPr txBox="true"/>
          <p:nvPr/>
        </p:nvSpPr>
        <p:spPr>
          <a:xfrm rot="0">
            <a:off x="2413278" y="593570"/>
            <a:ext cx="13461444" cy="1047750"/>
          </a:xfrm>
          <a:prstGeom prst="rect">
            <a:avLst/>
          </a:prstGeom>
        </p:spPr>
        <p:txBody>
          <a:bodyPr anchor="t" rtlCol="false" tIns="0" lIns="0" bIns="0" rIns="0">
            <a:spAutoFit/>
          </a:bodyPr>
          <a:lstStyle/>
          <a:p>
            <a:pPr algn="ctr">
              <a:lnSpc>
                <a:spcPts val="8280"/>
              </a:lnSpc>
              <a:spcBef>
                <a:spcPct val="0"/>
              </a:spcBef>
            </a:pPr>
            <a:r>
              <a:rPr lang="en-US" sz="6900">
                <a:solidFill>
                  <a:srgbClr val="FFFFFF"/>
                </a:solidFill>
                <a:latin typeface="Francois One"/>
              </a:rPr>
              <a:t>[4] Add Data Sources &gt;&gt; Add Dataset</a:t>
            </a:r>
          </a:p>
        </p:txBody>
      </p:sp>
      <p:sp>
        <p:nvSpPr>
          <p:cNvPr name="TextBox 7" id="7"/>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1297" y="0"/>
            <a:ext cx="18610595" cy="2234889"/>
          </a:xfrm>
          <a:prstGeom prst="rect">
            <a:avLst/>
          </a:prstGeom>
          <a:solidFill>
            <a:srgbClr val="052896"/>
          </a:solidFill>
        </p:spPr>
      </p:sp>
      <p:sp>
        <p:nvSpPr>
          <p:cNvPr name="Freeform 3" id="3"/>
          <p:cNvSpPr/>
          <p:nvPr/>
        </p:nvSpPr>
        <p:spPr>
          <a:xfrm flipH="false" flipV="false" rot="0">
            <a:off x="260627" y="2234889"/>
            <a:ext cx="5480936" cy="4773162"/>
          </a:xfrm>
          <a:custGeom>
            <a:avLst/>
            <a:gdLst/>
            <a:ahLst/>
            <a:cxnLst/>
            <a:rect r="r" b="b" t="t" l="l"/>
            <a:pathLst>
              <a:path h="4773162" w="5480936">
                <a:moveTo>
                  <a:pt x="0" y="0"/>
                </a:moveTo>
                <a:lnTo>
                  <a:pt x="5480937" y="0"/>
                </a:lnTo>
                <a:lnTo>
                  <a:pt x="5480937" y="4773162"/>
                </a:lnTo>
                <a:lnTo>
                  <a:pt x="0" y="4773162"/>
                </a:lnTo>
                <a:lnTo>
                  <a:pt x="0" y="0"/>
                </a:lnTo>
                <a:close/>
              </a:path>
            </a:pathLst>
          </a:custGeom>
          <a:blipFill>
            <a:blip r:embed="rId2"/>
            <a:stretch>
              <a:fillRect l="0" t="0" r="0" b="0"/>
            </a:stretch>
          </a:blipFill>
        </p:spPr>
      </p:sp>
      <p:sp>
        <p:nvSpPr>
          <p:cNvPr name="Freeform 4" id="4"/>
          <p:cNvSpPr/>
          <p:nvPr/>
        </p:nvSpPr>
        <p:spPr>
          <a:xfrm flipH="false" flipV="false" rot="0">
            <a:off x="6053890" y="5781050"/>
            <a:ext cx="5800864" cy="4505950"/>
          </a:xfrm>
          <a:custGeom>
            <a:avLst/>
            <a:gdLst/>
            <a:ahLst/>
            <a:cxnLst/>
            <a:rect r="r" b="b" t="t" l="l"/>
            <a:pathLst>
              <a:path h="4505950" w="5800864">
                <a:moveTo>
                  <a:pt x="0" y="0"/>
                </a:moveTo>
                <a:lnTo>
                  <a:pt x="5800864" y="0"/>
                </a:lnTo>
                <a:lnTo>
                  <a:pt x="5800864" y="4505950"/>
                </a:lnTo>
                <a:lnTo>
                  <a:pt x="0" y="4505950"/>
                </a:lnTo>
                <a:lnTo>
                  <a:pt x="0" y="0"/>
                </a:lnTo>
                <a:close/>
              </a:path>
            </a:pathLst>
          </a:custGeom>
          <a:blipFill>
            <a:blip r:embed="rId3"/>
            <a:stretch>
              <a:fillRect l="0" t="0" r="0" b="0"/>
            </a:stretch>
          </a:blipFill>
        </p:spPr>
      </p:sp>
      <p:sp>
        <p:nvSpPr>
          <p:cNvPr name="Freeform 5" id="5"/>
          <p:cNvSpPr/>
          <p:nvPr/>
        </p:nvSpPr>
        <p:spPr>
          <a:xfrm flipH="false" flipV="false" rot="0">
            <a:off x="12167080" y="3694649"/>
            <a:ext cx="5974561" cy="3313403"/>
          </a:xfrm>
          <a:custGeom>
            <a:avLst/>
            <a:gdLst/>
            <a:ahLst/>
            <a:cxnLst/>
            <a:rect r="r" b="b" t="t" l="l"/>
            <a:pathLst>
              <a:path h="3313403" w="5974561">
                <a:moveTo>
                  <a:pt x="0" y="0"/>
                </a:moveTo>
                <a:lnTo>
                  <a:pt x="5974561" y="0"/>
                </a:lnTo>
                <a:lnTo>
                  <a:pt x="5974561" y="3313402"/>
                </a:lnTo>
                <a:lnTo>
                  <a:pt x="0" y="3313402"/>
                </a:lnTo>
                <a:lnTo>
                  <a:pt x="0" y="0"/>
                </a:lnTo>
                <a:close/>
              </a:path>
            </a:pathLst>
          </a:custGeom>
          <a:blipFill>
            <a:blip r:embed="rId4"/>
            <a:stretch>
              <a:fillRect l="0" t="0" r="0" b="0"/>
            </a:stretch>
          </a:blipFill>
        </p:spPr>
      </p:sp>
      <p:sp>
        <p:nvSpPr>
          <p:cNvPr name="TextBox 6" id="6"/>
          <p:cNvSpPr txBox="true"/>
          <p:nvPr/>
        </p:nvSpPr>
        <p:spPr>
          <a:xfrm rot="0">
            <a:off x="2413278" y="593570"/>
            <a:ext cx="13461444" cy="1047750"/>
          </a:xfrm>
          <a:prstGeom prst="rect">
            <a:avLst/>
          </a:prstGeom>
        </p:spPr>
        <p:txBody>
          <a:bodyPr anchor="t" rtlCol="false" tIns="0" lIns="0" bIns="0" rIns="0">
            <a:spAutoFit/>
          </a:bodyPr>
          <a:lstStyle/>
          <a:p>
            <a:pPr algn="ctr">
              <a:lnSpc>
                <a:spcPts val="8280"/>
              </a:lnSpc>
              <a:spcBef>
                <a:spcPct val="0"/>
              </a:spcBef>
            </a:pPr>
            <a:r>
              <a:rPr lang="en-US" sz="6900">
                <a:solidFill>
                  <a:srgbClr val="FFFFFF"/>
                </a:solidFill>
                <a:latin typeface="Francois One"/>
              </a:rPr>
              <a:t>[5] Design Report</a:t>
            </a:r>
          </a:p>
        </p:txBody>
      </p:sp>
      <p:sp>
        <p:nvSpPr>
          <p:cNvPr name="TextBox 7" id="7"/>
          <p:cNvSpPr txBox="true"/>
          <p:nvPr/>
        </p:nvSpPr>
        <p:spPr>
          <a:xfrm rot="0">
            <a:off x="1891847" y="6941376"/>
            <a:ext cx="2218498" cy="444048"/>
          </a:xfrm>
          <a:prstGeom prst="rect">
            <a:avLst/>
          </a:prstGeom>
        </p:spPr>
        <p:txBody>
          <a:bodyPr anchor="t" rtlCol="false" tIns="0" lIns="0" bIns="0" rIns="0">
            <a:spAutoFit/>
          </a:bodyPr>
          <a:lstStyle/>
          <a:p>
            <a:pPr algn="l">
              <a:lnSpc>
                <a:spcPts val="3526"/>
              </a:lnSpc>
            </a:pPr>
            <a:r>
              <a:rPr lang="en-US" sz="2519">
                <a:solidFill>
                  <a:srgbClr val="191919"/>
                </a:solidFill>
                <a:latin typeface="Public Sans"/>
              </a:rPr>
              <a:t>Design Query</a:t>
            </a:r>
          </a:p>
        </p:txBody>
      </p:sp>
      <p:sp>
        <p:nvSpPr>
          <p:cNvPr name="TextBox 8" id="8"/>
          <p:cNvSpPr txBox="true"/>
          <p:nvPr/>
        </p:nvSpPr>
        <p:spPr>
          <a:xfrm rot="0">
            <a:off x="7781789" y="5284675"/>
            <a:ext cx="2724421" cy="444048"/>
          </a:xfrm>
          <a:prstGeom prst="rect">
            <a:avLst/>
          </a:prstGeom>
        </p:spPr>
        <p:txBody>
          <a:bodyPr anchor="t" rtlCol="false" tIns="0" lIns="0" bIns="0" rIns="0">
            <a:spAutoFit/>
          </a:bodyPr>
          <a:lstStyle/>
          <a:p>
            <a:pPr algn="l">
              <a:lnSpc>
                <a:spcPts val="3526"/>
              </a:lnSpc>
            </a:pPr>
            <a:r>
              <a:rPr lang="en-US" sz="2519">
                <a:solidFill>
                  <a:srgbClr val="191919"/>
                </a:solidFill>
                <a:latin typeface="Public Sans"/>
              </a:rPr>
              <a:t>Add Report Items</a:t>
            </a:r>
          </a:p>
        </p:txBody>
      </p:sp>
      <p:sp>
        <p:nvSpPr>
          <p:cNvPr name="TextBox 9" id="9"/>
          <p:cNvSpPr txBox="true"/>
          <p:nvPr/>
        </p:nvSpPr>
        <p:spPr>
          <a:xfrm rot="0">
            <a:off x="13792150" y="6941376"/>
            <a:ext cx="2724421" cy="450363"/>
          </a:xfrm>
          <a:prstGeom prst="rect">
            <a:avLst/>
          </a:prstGeom>
        </p:spPr>
        <p:txBody>
          <a:bodyPr anchor="t" rtlCol="false" tIns="0" lIns="0" bIns="0" rIns="0">
            <a:spAutoFit/>
          </a:bodyPr>
          <a:lstStyle/>
          <a:p>
            <a:pPr algn="ctr">
              <a:lnSpc>
                <a:spcPts val="3526"/>
              </a:lnSpc>
            </a:pPr>
            <a:r>
              <a:rPr lang="en-US" sz="2519">
                <a:solidFill>
                  <a:srgbClr val="191919"/>
                </a:solidFill>
                <a:latin typeface="Public Sans"/>
              </a:rPr>
              <a:t>Format Report</a:t>
            </a:r>
          </a:p>
        </p:txBody>
      </p:sp>
      <p:sp>
        <p:nvSpPr>
          <p:cNvPr name="TextBox 10" id="10"/>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4667974" y="-8925"/>
            <a:ext cx="3827428" cy="10295925"/>
            <a:chOff x="0" y="0"/>
            <a:chExt cx="5381213" cy="14475665"/>
          </a:xfrm>
        </p:grpSpPr>
        <p:sp>
          <p:nvSpPr>
            <p:cNvPr name="Freeform 3" id="3"/>
            <p:cNvSpPr/>
            <p:nvPr/>
          </p:nvSpPr>
          <p:spPr>
            <a:xfrm flipH="false" flipV="false" rot="0">
              <a:off x="0" y="0"/>
              <a:ext cx="5381213" cy="14475665"/>
            </a:xfrm>
            <a:custGeom>
              <a:avLst/>
              <a:gdLst/>
              <a:ahLst/>
              <a:cxnLst/>
              <a:rect r="r" b="b" t="t" l="l"/>
              <a:pathLst>
                <a:path h="14475665" w="5381213">
                  <a:moveTo>
                    <a:pt x="5381213" y="14475665"/>
                  </a:moveTo>
                  <a:lnTo>
                    <a:pt x="0" y="14475665"/>
                  </a:lnTo>
                  <a:lnTo>
                    <a:pt x="0" y="0"/>
                  </a:lnTo>
                  <a:lnTo>
                    <a:pt x="5381213" y="14475665"/>
                  </a:lnTo>
                  <a:close/>
                </a:path>
              </a:pathLst>
            </a:custGeom>
            <a:solidFill>
              <a:srgbClr val="EA4B33"/>
            </a:solidFill>
          </p:spPr>
        </p:sp>
      </p:grpSp>
      <p:sp>
        <p:nvSpPr>
          <p:cNvPr name="TextBox 4" id="4"/>
          <p:cNvSpPr txBox="true"/>
          <p:nvPr/>
        </p:nvSpPr>
        <p:spPr>
          <a:xfrm rot="0">
            <a:off x="1028700" y="1028700"/>
            <a:ext cx="11023381" cy="866775"/>
          </a:xfrm>
          <a:prstGeom prst="rect">
            <a:avLst/>
          </a:prstGeom>
        </p:spPr>
        <p:txBody>
          <a:bodyPr anchor="t" rtlCol="false" tIns="0" lIns="0" bIns="0" rIns="0">
            <a:spAutoFit/>
          </a:bodyPr>
          <a:lstStyle/>
          <a:p>
            <a:pPr algn="l" marL="0" indent="0" lvl="0">
              <a:lnSpc>
                <a:spcPts val="6840"/>
              </a:lnSpc>
              <a:spcBef>
                <a:spcPct val="0"/>
              </a:spcBef>
            </a:pPr>
            <a:r>
              <a:rPr lang="en-US" sz="5700">
                <a:solidFill>
                  <a:srgbClr val="191919"/>
                </a:solidFill>
                <a:latin typeface="Francois One"/>
              </a:rPr>
              <a:t>Report 1: Báo cáo doanh thu tháng 4</a:t>
            </a:r>
          </a:p>
        </p:txBody>
      </p:sp>
      <p:grpSp>
        <p:nvGrpSpPr>
          <p:cNvPr name="Group 5" id="5"/>
          <p:cNvGrpSpPr/>
          <p:nvPr/>
        </p:nvGrpSpPr>
        <p:grpSpPr>
          <a:xfrm rot="-10800000">
            <a:off x="10552647" y="-199425"/>
            <a:ext cx="7752254" cy="3504666"/>
            <a:chOff x="0" y="0"/>
            <a:chExt cx="10899364" cy="4927422"/>
          </a:xfrm>
        </p:grpSpPr>
        <p:sp>
          <p:nvSpPr>
            <p:cNvPr name="Freeform 6" id="6"/>
            <p:cNvSpPr/>
            <p:nvPr/>
          </p:nvSpPr>
          <p:spPr>
            <a:xfrm flipH="false" flipV="false" rot="0">
              <a:off x="0" y="0"/>
              <a:ext cx="10899363" cy="4927422"/>
            </a:xfrm>
            <a:custGeom>
              <a:avLst/>
              <a:gdLst/>
              <a:ahLst/>
              <a:cxnLst/>
              <a:rect r="r" b="b" t="t" l="l"/>
              <a:pathLst>
                <a:path h="4927422" w="10899363">
                  <a:moveTo>
                    <a:pt x="10899363" y="4927422"/>
                  </a:moveTo>
                  <a:lnTo>
                    <a:pt x="0" y="4927422"/>
                  </a:lnTo>
                  <a:lnTo>
                    <a:pt x="0" y="0"/>
                  </a:lnTo>
                  <a:lnTo>
                    <a:pt x="10899363" y="4927422"/>
                  </a:lnTo>
                  <a:close/>
                </a:path>
              </a:pathLst>
            </a:custGeom>
            <a:solidFill>
              <a:srgbClr val="052896"/>
            </a:solidFill>
          </p:spPr>
        </p:sp>
      </p:grpSp>
      <p:sp>
        <p:nvSpPr>
          <p:cNvPr name="Freeform 7" id="7"/>
          <p:cNvSpPr/>
          <p:nvPr/>
        </p:nvSpPr>
        <p:spPr>
          <a:xfrm flipH="false" flipV="false" rot="0">
            <a:off x="3569590" y="1895475"/>
            <a:ext cx="6983058" cy="8398542"/>
          </a:xfrm>
          <a:custGeom>
            <a:avLst/>
            <a:gdLst/>
            <a:ahLst/>
            <a:cxnLst/>
            <a:rect r="r" b="b" t="t" l="l"/>
            <a:pathLst>
              <a:path h="8398542" w="6983058">
                <a:moveTo>
                  <a:pt x="0" y="0"/>
                </a:moveTo>
                <a:lnTo>
                  <a:pt x="6983057" y="0"/>
                </a:lnTo>
                <a:lnTo>
                  <a:pt x="6983057" y="8398542"/>
                </a:lnTo>
                <a:lnTo>
                  <a:pt x="0" y="8398542"/>
                </a:lnTo>
                <a:lnTo>
                  <a:pt x="0" y="0"/>
                </a:lnTo>
                <a:close/>
              </a:path>
            </a:pathLst>
          </a:custGeom>
          <a:blipFill>
            <a:blip r:embed="rId2"/>
            <a:stretch>
              <a:fillRect l="0" t="0" r="0" b="0"/>
            </a:stretch>
          </a:blipFill>
        </p:spPr>
      </p:sp>
      <p:sp>
        <p:nvSpPr>
          <p:cNvPr name="TextBox 8" id="8"/>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4667974" y="-8925"/>
            <a:ext cx="3827428" cy="10295925"/>
            <a:chOff x="0" y="0"/>
            <a:chExt cx="5381213" cy="14475665"/>
          </a:xfrm>
        </p:grpSpPr>
        <p:sp>
          <p:nvSpPr>
            <p:cNvPr name="Freeform 3" id="3"/>
            <p:cNvSpPr/>
            <p:nvPr/>
          </p:nvSpPr>
          <p:spPr>
            <a:xfrm flipH="false" flipV="false" rot="0">
              <a:off x="0" y="0"/>
              <a:ext cx="5381213" cy="14475665"/>
            </a:xfrm>
            <a:custGeom>
              <a:avLst/>
              <a:gdLst/>
              <a:ahLst/>
              <a:cxnLst/>
              <a:rect r="r" b="b" t="t" l="l"/>
              <a:pathLst>
                <a:path h="14475665" w="5381213">
                  <a:moveTo>
                    <a:pt x="5381213" y="14475665"/>
                  </a:moveTo>
                  <a:lnTo>
                    <a:pt x="0" y="14475665"/>
                  </a:lnTo>
                  <a:lnTo>
                    <a:pt x="0" y="0"/>
                  </a:lnTo>
                  <a:lnTo>
                    <a:pt x="5381213" y="14475665"/>
                  </a:lnTo>
                  <a:close/>
                </a:path>
              </a:pathLst>
            </a:custGeom>
            <a:solidFill>
              <a:srgbClr val="EA4B33"/>
            </a:solidFill>
          </p:spPr>
        </p:sp>
      </p:grpSp>
      <p:sp>
        <p:nvSpPr>
          <p:cNvPr name="TextBox 4" id="4"/>
          <p:cNvSpPr txBox="true"/>
          <p:nvPr/>
        </p:nvSpPr>
        <p:spPr>
          <a:xfrm rot="0">
            <a:off x="1028700" y="1028700"/>
            <a:ext cx="13077739" cy="866775"/>
          </a:xfrm>
          <a:prstGeom prst="rect">
            <a:avLst/>
          </a:prstGeom>
        </p:spPr>
        <p:txBody>
          <a:bodyPr anchor="t" rtlCol="false" tIns="0" lIns="0" bIns="0" rIns="0">
            <a:spAutoFit/>
          </a:bodyPr>
          <a:lstStyle/>
          <a:p>
            <a:pPr algn="l" marL="0" indent="0" lvl="0">
              <a:lnSpc>
                <a:spcPts val="6840"/>
              </a:lnSpc>
              <a:spcBef>
                <a:spcPct val="0"/>
              </a:spcBef>
            </a:pPr>
            <a:r>
              <a:rPr lang="en-US" sz="5700">
                <a:solidFill>
                  <a:srgbClr val="191919"/>
                </a:solidFill>
                <a:latin typeface="Francois One"/>
              </a:rPr>
              <a:t>Report 2: Báo cáo doanh thu theo thời gian</a:t>
            </a:r>
          </a:p>
        </p:txBody>
      </p:sp>
      <p:grpSp>
        <p:nvGrpSpPr>
          <p:cNvPr name="Group 5" id="5"/>
          <p:cNvGrpSpPr/>
          <p:nvPr/>
        </p:nvGrpSpPr>
        <p:grpSpPr>
          <a:xfrm rot="-10800000">
            <a:off x="10552647" y="-199425"/>
            <a:ext cx="7752254" cy="3504666"/>
            <a:chOff x="0" y="0"/>
            <a:chExt cx="10899364" cy="4927422"/>
          </a:xfrm>
        </p:grpSpPr>
        <p:sp>
          <p:nvSpPr>
            <p:cNvPr name="Freeform 6" id="6"/>
            <p:cNvSpPr/>
            <p:nvPr/>
          </p:nvSpPr>
          <p:spPr>
            <a:xfrm flipH="false" flipV="false" rot="0">
              <a:off x="0" y="0"/>
              <a:ext cx="10899363" cy="4927422"/>
            </a:xfrm>
            <a:custGeom>
              <a:avLst/>
              <a:gdLst/>
              <a:ahLst/>
              <a:cxnLst/>
              <a:rect r="r" b="b" t="t" l="l"/>
              <a:pathLst>
                <a:path h="4927422" w="10899363">
                  <a:moveTo>
                    <a:pt x="10899363" y="4927422"/>
                  </a:moveTo>
                  <a:lnTo>
                    <a:pt x="0" y="4927422"/>
                  </a:lnTo>
                  <a:lnTo>
                    <a:pt x="0" y="0"/>
                  </a:lnTo>
                  <a:lnTo>
                    <a:pt x="10899363" y="4927422"/>
                  </a:lnTo>
                  <a:close/>
                </a:path>
              </a:pathLst>
            </a:custGeom>
            <a:solidFill>
              <a:srgbClr val="052896"/>
            </a:solidFill>
          </p:spPr>
        </p:sp>
      </p:grpSp>
      <p:sp>
        <p:nvSpPr>
          <p:cNvPr name="Freeform 7" id="7"/>
          <p:cNvSpPr/>
          <p:nvPr/>
        </p:nvSpPr>
        <p:spPr>
          <a:xfrm flipH="false" flipV="false" rot="0">
            <a:off x="4663083" y="1895475"/>
            <a:ext cx="6429984" cy="8391525"/>
          </a:xfrm>
          <a:custGeom>
            <a:avLst/>
            <a:gdLst/>
            <a:ahLst/>
            <a:cxnLst/>
            <a:rect r="r" b="b" t="t" l="l"/>
            <a:pathLst>
              <a:path h="8391525" w="6429984">
                <a:moveTo>
                  <a:pt x="0" y="0"/>
                </a:moveTo>
                <a:lnTo>
                  <a:pt x="6429984" y="0"/>
                </a:lnTo>
                <a:lnTo>
                  <a:pt x="6429984" y="8391525"/>
                </a:lnTo>
                <a:lnTo>
                  <a:pt x="0" y="8391525"/>
                </a:lnTo>
                <a:lnTo>
                  <a:pt x="0" y="0"/>
                </a:lnTo>
                <a:close/>
              </a:path>
            </a:pathLst>
          </a:custGeom>
          <a:blipFill>
            <a:blip r:embed="rId2"/>
            <a:stretch>
              <a:fillRect l="0" t="0" r="0" b="0"/>
            </a:stretch>
          </a:blipFill>
        </p:spPr>
      </p:sp>
      <p:sp>
        <p:nvSpPr>
          <p:cNvPr name="TextBox 8" id="8"/>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4667974" y="-8925"/>
            <a:ext cx="3827428" cy="10295925"/>
            <a:chOff x="0" y="0"/>
            <a:chExt cx="5381213" cy="14475665"/>
          </a:xfrm>
        </p:grpSpPr>
        <p:sp>
          <p:nvSpPr>
            <p:cNvPr name="Freeform 3" id="3"/>
            <p:cNvSpPr/>
            <p:nvPr/>
          </p:nvSpPr>
          <p:spPr>
            <a:xfrm flipH="false" flipV="false" rot="0">
              <a:off x="0" y="0"/>
              <a:ext cx="5381213" cy="14475665"/>
            </a:xfrm>
            <a:custGeom>
              <a:avLst/>
              <a:gdLst/>
              <a:ahLst/>
              <a:cxnLst/>
              <a:rect r="r" b="b" t="t" l="l"/>
              <a:pathLst>
                <a:path h="14475665" w="5381213">
                  <a:moveTo>
                    <a:pt x="5381213" y="14475665"/>
                  </a:moveTo>
                  <a:lnTo>
                    <a:pt x="0" y="14475665"/>
                  </a:lnTo>
                  <a:lnTo>
                    <a:pt x="0" y="0"/>
                  </a:lnTo>
                  <a:lnTo>
                    <a:pt x="5381213" y="14475665"/>
                  </a:lnTo>
                  <a:close/>
                </a:path>
              </a:pathLst>
            </a:custGeom>
            <a:solidFill>
              <a:srgbClr val="EA4B33"/>
            </a:solidFill>
          </p:spPr>
        </p:sp>
      </p:grpSp>
      <p:sp>
        <p:nvSpPr>
          <p:cNvPr name="TextBox 4" id="4"/>
          <p:cNvSpPr txBox="true"/>
          <p:nvPr/>
        </p:nvSpPr>
        <p:spPr>
          <a:xfrm rot="0">
            <a:off x="1028700" y="1028700"/>
            <a:ext cx="12663801" cy="866775"/>
          </a:xfrm>
          <a:prstGeom prst="rect">
            <a:avLst/>
          </a:prstGeom>
        </p:spPr>
        <p:txBody>
          <a:bodyPr anchor="t" rtlCol="false" tIns="0" lIns="0" bIns="0" rIns="0">
            <a:spAutoFit/>
          </a:bodyPr>
          <a:lstStyle/>
          <a:p>
            <a:pPr algn="l" marL="0" indent="0" lvl="0">
              <a:lnSpc>
                <a:spcPts val="6840"/>
              </a:lnSpc>
              <a:spcBef>
                <a:spcPct val="0"/>
              </a:spcBef>
            </a:pPr>
            <a:r>
              <a:rPr lang="en-US" sz="5700">
                <a:solidFill>
                  <a:srgbClr val="191919"/>
                </a:solidFill>
                <a:latin typeface="Francois One"/>
              </a:rPr>
              <a:t>Report 3: Báo cáo doanh thu theo khu vực</a:t>
            </a:r>
          </a:p>
        </p:txBody>
      </p:sp>
      <p:grpSp>
        <p:nvGrpSpPr>
          <p:cNvPr name="Group 5" id="5"/>
          <p:cNvGrpSpPr/>
          <p:nvPr/>
        </p:nvGrpSpPr>
        <p:grpSpPr>
          <a:xfrm rot="-10800000">
            <a:off x="10552647" y="-199425"/>
            <a:ext cx="7752254" cy="3504666"/>
            <a:chOff x="0" y="0"/>
            <a:chExt cx="10899364" cy="4927422"/>
          </a:xfrm>
        </p:grpSpPr>
        <p:sp>
          <p:nvSpPr>
            <p:cNvPr name="Freeform 6" id="6"/>
            <p:cNvSpPr/>
            <p:nvPr/>
          </p:nvSpPr>
          <p:spPr>
            <a:xfrm flipH="false" flipV="false" rot="0">
              <a:off x="0" y="0"/>
              <a:ext cx="10899363" cy="4927422"/>
            </a:xfrm>
            <a:custGeom>
              <a:avLst/>
              <a:gdLst/>
              <a:ahLst/>
              <a:cxnLst/>
              <a:rect r="r" b="b" t="t" l="l"/>
              <a:pathLst>
                <a:path h="4927422" w="10899363">
                  <a:moveTo>
                    <a:pt x="10899363" y="4927422"/>
                  </a:moveTo>
                  <a:lnTo>
                    <a:pt x="0" y="4927422"/>
                  </a:lnTo>
                  <a:lnTo>
                    <a:pt x="0" y="0"/>
                  </a:lnTo>
                  <a:lnTo>
                    <a:pt x="10899363" y="4927422"/>
                  </a:lnTo>
                  <a:close/>
                </a:path>
              </a:pathLst>
            </a:custGeom>
            <a:solidFill>
              <a:srgbClr val="052896"/>
            </a:solidFill>
          </p:spPr>
        </p:sp>
      </p:grpSp>
      <p:sp>
        <p:nvSpPr>
          <p:cNvPr name="Freeform 7" id="7"/>
          <p:cNvSpPr/>
          <p:nvPr/>
        </p:nvSpPr>
        <p:spPr>
          <a:xfrm flipH="false" flipV="false" rot="0">
            <a:off x="3416078" y="1839102"/>
            <a:ext cx="7418532" cy="8447898"/>
          </a:xfrm>
          <a:custGeom>
            <a:avLst/>
            <a:gdLst/>
            <a:ahLst/>
            <a:cxnLst/>
            <a:rect r="r" b="b" t="t" l="l"/>
            <a:pathLst>
              <a:path h="8447898" w="7418532">
                <a:moveTo>
                  <a:pt x="0" y="0"/>
                </a:moveTo>
                <a:lnTo>
                  <a:pt x="7418532" y="0"/>
                </a:lnTo>
                <a:lnTo>
                  <a:pt x="7418532" y="8447898"/>
                </a:lnTo>
                <a:lnTo>
                  <a:pt x="0" y="8447898"/>
                </a:lnTo>
                <a:lnTo>
                  <a:pt x="0" y="0"/>
                </a:lnTo>
                <a:close/>
              </a:path>
            </a:pathLst>
          </a:custGeom>
          <a:blipFill>
            <a:blip r:embed="rId2"/>
            <a:stretch>
              <a:fillRect l="0" t="0" r="0" b="0"/>
            </a:stretch>
          </a:blipFill>
        </p:spPr>
      </p:sp>
      <p:sp>
        <p:nvSpPr>
          <p:cNvPr name="TextBox 8" id="8"/>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36</a:t>
            </a:r>
          </a:p>
        </p:txBody>
      </p:sp>
    </p:spTree>
  </p:cSld>
  <p:clrMapOvr>
    <a:masterClrMapping/>
  </p:clrMapOvr>
</p:sld>
</file>

<file path=ppt/slides/slide3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1459249" y="1088678"/>
            <a:ext cx="5131393" cy="462524"/>
          </a:xfrm>
          <a:prstGeom prst="rect">
            <a:avLst/>
          </a:prstGeom>
        </p:spPr>
        <p:txBody>
          <a:bodyPr anchor="t" rtlCol="false" tIns="0" lIns="0" bIns="0" rIns="0">
            <a:spAutoFit/>
          </a:bodyPr>
          <a:lstStyle/>
          <a:p>
            <a:pPr algn="l">
              <a:lnSpc>
                <a:spcPts val="3640"/>
              </a:lnSpc>
            </a:pPr>
            <a:r>
              <a:rPr lang="en-US" sz="2600">
                <a:solidFill>
                  <a:srgbClr val="191919"/>
                </a:solidFill>
                <a:latin typeface="Public Sans"/>
              </a:rPr>
              <a:t>Tạo New Report</a:t>
            </a:r>
          </a:p>
        </p:txBody>
      </p:sp>
      <p:sp>
        <p:nvSpPr>
          <p:cNvPr name="TextBox 3" id="3"/>
          <p:cNvSpPr txBox="true"/>
          <p:nvPr/>
        </p:nvSpPr>
        <p:spPr>
          <a:xfrm rot="0">
            <a:off x="11459249" y="2623575"/>
            <a:ext cx="5131393" cy="462524"/>
          </a:xfrm>
          <a:prstGeom prst="rect">
            <a:avLst/>
          </a:prstGeom>
        </p:spPr>
        <p:txBody>
          <a:bodyPr anchor="t" rtlCol="false" tIns="0" lIns="0" bIns="0" rIns="0">
            <a:spAutoFit/>
          </a:bodyPr>
          <a:lstStyle/>
          <a:p>
            <a:pPr algn="l">
              <a:lnSpc>
                <a:spcPts val="3640"/>
              </a:lnSpc>
            </a:pPr>
            <a:r>
              <a:rPr lang="en-US" sz="2600">
                <a:solidFill>
                  <a:srgbClr val="191919"/>
                </a:solidFill>
                <a:latin typeface="Public Sans"/>
              </a:rPr>
              <a:t>Kết nối với SSAS Database</a:t>
            </a:r>
          </a:p>
        </p:txBody>
      </p:sp>
      <p:sp>
        <p:nvSpPr>
          <p:cNvPr name="TextBox 4" id="4"/>
          <p:cNvSpPr txBox="true"/>
          <p:nvPr/>
        </p:nvSpPr>
        <p:spPr>
          <a:xfrm rot="0">
            <a:off x="11459249" y="4158471"/>
            <a:ext cx="5131393" cy="462524"/>
          </a:xfrm>
          <a:prstGeom prst="rect">
            <a:avLst/>
          </a:prstGeom>
        </p:spPr>
        <p:txBody>
          <a:bodyPr anchor="t" rtlCol="false" tIns="0" lIns="0" bIns="0" rIns="0">
            <a:spAutoFit/>
          </a:bodyPr>
          <a:lstStyle/>
          <a:p>
            <a:pPr algn="l">
              <a:lnSpc>
                <a:spcPts val="3640"/>
              </a:lnSpc>
            </a:pPr>
            <a:r>
              <a:rPr lang="en-US" sz="2600">
                <a:solidFill>
                  <a:srgbClr val="191919"/>
                </a:solidFill>
                <a:latin typeface="Public Sans"/>
              </a:rPr>
              <a:t>Add Visualizations</a:t>
            </a:r>
          </a:p>
        </p:txBody>
      </p:sp>
      <p:sp>
        <p:nvSpPr>
          <p:cNvPr name="TextBox 5" id="5"/>
          <p:cNvSpPr txBox="true"/>
          <p:nvPr/>
        </p:nvSpPr>
        <p:spPr>
          <a:xfrm rot="0">
            <a:off x="11459249" y="5693368"/>
            <a:ext cx="5315365" cy="462524"/>
          </a:xfrm>
          <a:prstGeom prst="rect">
            <a:avLst/>
          </a:prstGeom>
        </p:spPr>
        <p:txBody>
          <a:bodyPr anchor="t" rtlCol="false" tIns="0" lIns="0" bIns="0" rIns="0">
            <a:spAutoFit/>
          </a:bodyPr>
          <a:lstStyle/>
          <a:p>
            <a:pPr algn="l">
              <a:lnSpc>
                <a:spcPts val="3640"/>
              </a:lnSpc>
            </a:pPr>
            <a:r>
              <a:rPr lang="en-US" sz="2600">
                <a:solidFill>
                  <a:srgbClr val="191919"/>
                </a:solidFill>
                <a:latin typeface="Public Sans"/>
              </a:rPr>
              <a:t>Add Data</a:t>
            </a:r>
          </a:p>
        </p:txBody>
      </p:sp>
      <p:sp>
        <p:nvSpPr>
          <p:cNvPr name="TextBox 6" id="6"/>
          <p:cNvSpPr txBox="true"/>
          <p:nvPr/>
        </p:nvSpPr>
        <p:spPr>
          <a:xfrm rot="0">
            <a:off x="11459249" y="7237502"/>
            <a:ext cx="5131393" cy="444048"/>
          </a:xfrm>
          <a:prstGeom prst="rect">
            <a:avLst/>
          </a:prstGeom>
        </p:spPr>
        <p:txBody>
          <a:bodyPr anchor="t" rtlCol="false" tIns="0" lIns="0" bIns="0" rIns="0">
            <a:spAutoFit/>
          </a:bodyPr>
          <a:lstStyle/>
          <a:p>
            <a:pPr algn="l">
              <a:lnSpc>
                <a:spcPts val="3526"/>
              </a:lnSpc>
            </a:pPr>
            <a:r>
              <a:rPr lang="en-US" sz="2519">
                <a:solidFill>
                  <a:srgbClr val="191919"/>
                </a:solidFill>
                <a:latin typeface="Public Sans"/>
              </a:rPr>
              <a:t>Format Report</a:t>
            </a:r>
          </a:p>
        </p:txBody>
      </p:sp>
      <p:grpSp>
        <p:nvGrpSpPr>
          <p:cNvPr name="Group 7" id="7"/>
          <p:cNvGrpSpPr/>
          <p:nvPr/>
        </p:nvGrpSpPr>
        <p:grpSpPr>
          <a:xfrm rot="0">
            <a:off x="1028700" y="1028700"/>
            <a:ext cx="7540113" cy="2729556"/>
            <a:chOff x="0" y="0"/>
            <a:chExt cx="10053484" cy="3639408"/>
          </a:xfrm>
        </p:grpSpPr>
        <p:sp>
          <p:nvSpPr>
            <p:cNvPr name="TextBox 8" id="8"/>
            <p:cNvSpPr txBox="true"/>
            <p:nvPr/>
          </p:nvSpPr>
          <p:spPr>
            <a:xfrm rot="0">
              <a:off x="0" y="0"/>
              <a:ext cx="10053484" cy="1397000"/>
            </a:xfrm>
            <a:prstGeom prst="rect">
              <a:avLst/>
            </a:prstGeom>
          </p:spPr>
          <p:txBody>
            <a:bodyPr anchor="t" rtlCol="false" tIns="0" lIns="0" bIns="0" rIns="0">
              <a:spAutoFit/>
            </a:bodyPr>
            <a:lstStyle/>
            <a:p>
              <a:pPr algn="l" marL="0" indent="0" lvl="0">
                <a:lnSpc>
                  <a:spcPts val="8280"/>
                </a:lnSpc>
                <a:spcBef>
                  <a:spcPct val="0"/>
                </a:spcBef>
              </a:pPr>
              <a:r>
                <a:rPr lang="en-US" sz="6900">
                  <a:solidFill>
                    <a:srgbClr val="191919"/>
                  </a:solidFill>
                  <a:latin typeface="Francois One"/>
                </a:rPr>
                <a:t>PowerBI Desktop</a:t>
              </a:r>
            </a:p>
          </p:txBody>
        </p:sp>
        <p:sp>
          <p:nvSpPr>
            <p:cNvPr name="TextBox 9" id="9"/>
            <p:cNvSpPr txBox="true"/>
            <p:nvPr/>
          </p:nvSpPr>
          <p:spPr>
            <a:xfrm rot="0">
              <a:off x="0" y="2962921"/>
              <a:ext cx="8525221" cy="682413"/>
            </a:xfrm>
            <a:prstGeom prst="rect">
              <a:avLst/>
            </a:prstGeom>
          </p:spPr>
          <p:txBody>
            <a:bodyPr anchor="t" rtlCol="false" tIns="0" lIns="0" bIns="0" rIns="0">
              <a:spAutoFit/>
            </a:bodyPr>
            <a:lstStyle/>
            <a:p>
              <a:pPr algn="l" marL="0" indent="0" lvl="0">
                <a:lnSpc>
                  <a:spcPts val="4160"/>
                </a:lnSpc>
                <a:spcBef>
                  <a:spcPct val="0"/>
                </a:spcBef>
              </a:pPr>
              <a:r>
                <a:rPr lang="en-US" sz="3200">
                  <a:solidFill>
                    <a:srgbClr val="191919"/>
                  </a:solidFill>
                  <a:latin typeface="Public Sans"/>
                </a:rPr>
                <a:t>Các bước thực hiện</a:t>
              </a:r>
            </a:p>
          </p:txBody>
        </p:sp>
      </p:grpSp>
      <p:grpSp>
        <p:nvGrpSpPr>
          <p:cNvPr name="Group 10" id="10"/>
          <p:cNvGrpSpPr/>
          <p:nvPr/>
        </p:nvGrpSpPr>
        <p:grpSpPr>
          <a:xfrm rot="0">
            <a:off x="10204277" y="1028700"/>
            <a:ext cx="655290" cy="649155"/>
            <a:chOff x="0" y="0"/>
            <a:chExt cx="873720" cy="865540"/>
          </a:xfrm>
        </p:grpSpPr>
        <p:grpSp>
          <p:nvGrpSpPr>
            <p:cNvPr name="Group 11" id="11"/>
            <p:cNvGrpSpPr/>
            <p:nvPr/>
          </p:nvGrpSpPr>
          <p:grpSpPr>
            <a:xfrm rot="0">
              <a:off x="0" y="0"/>
              <a:ext cx="873720" cy="86554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sp>
        </p:grpSp>
        <p:sp>
          <p:nvSpPr>
            <p:cNvPr name="TextBox 13" id="13"/>
            <p:cNvSpPr txBox="true"/>
            <p:nvPr/>
          </p:nvSpPr>
          <p:spPr>
            <a:xfrm rot="0">
              <a:off x="194271" y="251795"/>
              <a:ext cx="485179" cy="360680"/>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01</a:t>
              </a:r>
            </a:p>
          </p:txBody>
        </p:sp>
      </p:grpSp>
      <p:grpSp>
        <p:nvGrpSpPr>
          <p:cNvPr name="Group 14" id="14"/>
          <p:cNvGrpSpPr/>
          <p:nvPr/>
        </p:nvGrpSpPr>
        <p:grpSpPr>
          <a:xfrm rot="0">
            <a:off x="10204277" y="2563597"/>
            <a:ext cx="655290" cy="649155"/>
            <a:chOff x="0" y="0"/>
            <a:chExt cx="873720" cy="865540"/>
          </a:xfrm>
        </p:grpSpPr>
        <p:grpSp>
          <p:nvGrpSpPr>
            <p:cNvPr name="Group 15" id="15"/>
            <p:cNvGrpSpPr/>
            <p:nvPr/>
          </p:nvGrpSpPr>
          <p:grpSpPr>
            <a:xfrm rot="0">
              <a:off x="0" y="0"/>
              <a:ext cx="873720" cy="865540"/>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sp>
        </p:grpSp>
        <p:sp>
          <p:nvSpPr>
            <p:cNvPr name="TextBox 17" id="17"/>
            <p:cNvSpPr txBox="true"/>
            <p:nvPr/>
          </p:nvSpPr>
          <p:spPr>
            <a:xfrm rot="0">
              <a:off x="194271" y="251795"/>
              <a:ext cx="485179" cy="360680"/>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02</a:t>
              </a:r>
            </a:p>
          </p:txBody>
        </p:sp>
      </p:grpSp>
      <p:grpSp>
        <p:nvGrpSpPr>
          <p:cNvPr name="Group 18" id="18"/>
          <p:cNvGrpSpPr/>
          <p:nvPr/>
        </p:nvGrpSpPr>
        <p:grpSpPr>
          <a:xfrm rot="0">
            <a:off x="10204277" y="4098493"/>
            <a:ext cx="655290" cy="649155"/>
            <a:chOff x="0" y="0"/>
            <a:chExt cx="873720" cy="865540"/>
          </a:xfrm>
        </p:grpSpPr>
        <p:grpSp>
          <p:nvGrpSpPr>
            <p:cNvPr name="Group 19" id="19"/>
            <p:cNvGrpSpPr/>
            <p:nvPr/>
          </p:nvGrpSpPr>
          <p:grpSpPr>
            <a:xfrm rot="0">
              <a:off x="0" y="0"/>
              <a:ext cx="873720" cy="865540"/>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sp>
        </p:grpSp>
        <p:sp>
          <p:nvSpPr>
            <p:cNvPr name="TextBox 21" id="21"/>
            <p:cNvSpPr txBox="true"/>
            <p:nvPr/>
          </p:nvSpPr>
          <p:spPr>
            <a:xfrm rot="0">
              <a:off x="194271" y="251795"/>
              <a:ext cx="485179" cy="360680"/>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03</a:t>
              </a:r>
            </a:p>
          </p:txBody>
        </p:sp>
      </p:grpSp>
      <p:grpSp>
        <p:nvGrpSpPr>
          <p:cNvPr name="Group 22" id="22"/>
          <p:cNvGrpSpPr/>
          <p:nvPr/>
        </p:nvGrpSpPr>
        <p:grpSpPr>
          <a:xfrm rot="0">
            <a:off x="10204277" y="5633390"/>
            <a:ext cx="655290" cy="649155"/>
            <a:chOff x="0" y="0"/>
            <a:chExt cx="873720" cy="865540"/>
          </a:xfrm>
        </p:grpSpPr>
        <p:grpSp>
          <p:nvGrpSpPr>
            <p:cNvPr name="Group 23" id="23"/>
            <p:cNvGrpSpPr/>
            <p:nvPr/>
          </p:nvGrpSpPr>
          <p:grpSpPr>
            <a:xfrm rot="0">
              <a:off x="0" y="0"/>
              <a:ext cx="873720" cy="865540"/>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sp>
        </p:grpSp>
        <p:sp>
          <p:nvSpPr>
            <p:cNvPr name="TextBox 25" id="25"/>
            <p:cNvSpPr txBox="true"/>
            <p:nvPr/>
          </p:nvSpPr>
          <p:spPr>
            <a:xfrm rot="0">
              <a:off x="194271" y="251795"/>
              <a:ext cx="485179" cy="360680"/>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04</a:t>
              </a:r>
            </a:p>
          </p:txBody>
        </p:sp>
      </p:grpSp>
      <p:grpSp>
        <p:nvGrpSpPr>
          <p:cNvPr name="Group 26" id="26"/>
          <p:cNvGrpSpPr/>
          <p:nvPr/>
        </p:nvGrpSpPr>
        <p:grpSpPr>
          <a:xfrm rot="0">
            <a:off x="10204277" y="7168286"/>
            <a:ext cx="655290" cy="649155"/>
            <a:chOff x="0" y="0"/>
            <a:chExt cx="873720" cy="865540"/>
          </a:xfrm>
        </p:grpSpPr>
        <p:grpSp>
          <p:nvGrpSpPr>
            <p:cNvPr name="Group 27" id="27"/>
            <p:cNvGrpSpPr/>
            <p:nvPr/>
          </p:nvGrpSpPr>
          <p:grpSpPr>
            <a:xfrm rot="0">
              <a:off x="0" y="0"/>
              <a:ext cx="873720" cy="865540"/>
              <a:chOff x="0" y="0"/>
              <a:chExt cx="6350000" cy="6350000"/>
            </a:xfrm>
          </p:grpSpPr>
          <p:sp>
            <p:nvSpPr>
              <p:cNvPr name="Freeform 28" id="2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sp>
        </p:grpSp>
        <p:sp>
          <p:nvSpPr>
            <p:cNvPr name="TextBox 29" id="29"/>
            <p:cNvSpPr txBox="true"/>
            <p:nvPr/>
          </p:nvSpPr>
          <p:spPr>
            <a:xfrm rot="0">
              <a:off x="194271" y="251795"/>
              <a:ext cx="485179" cy="360680"/>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05</a:t>
              </a:r>
            </a:p>
          </p:txBody>
        </p:sp>
      </p:grpSp>
      <p:grpSp>
        <p:nvGrpSpPr>
          <p:cNvPr name="Group 30" id="30"/>
          <p:cNvGrpSpPr/>
          <p:nvPr/>
        </p:nvGrpSpPr>
        <p:grpSpPr>
          <a:xfrm rot="0">
            <a:off x="0" y="6782334"/>
            <a:ext cx="7469872" cy="3504666"/>
            <a:chOff x="0" y="0"/>
            <a:chExt cx="10502345" cy="4927422"/>
          </a:xfrm>
        </p:grpSpPr>
        <p:sp>
          <p:nvSpPr>
            <p:cNvPr name="Freeform 31" id="31"/>
            <p:cNvSpPr/>
            <p:nvPr/>
          </p:nvSpPr>
          <p:spPr>
            <a:xfrm flipH="false" flipV="false" rot="0">
              <a:off x="0" y="0"/>
              <a:ext cx="10502345" cy="4927422"/>
            </a:xfrm>
            <a:custGeom>
              <a:avLst/>
              <a:gdLst/>
              <a:ahLst/>
              <a:cxnLst/>
              <a:rect r="r" b="b" t="t" l="l"/>
              <a:pathLst>
                <a:path h="4927422" w="10502345">
                  <a:moveTo>
                    <a:pt x="10502345" y="4927422"/>
                  </a:moveTo>
                  <a:lnTo>
                    <a:pt x="0" y="4927422"/>
                  </a:lnTo>
                  <a:lnTo>
                    <a:pt x="0" y="0"/>
                  </a:lnTo>
                  <a:lnTo>
                    <a:pt x="10502345" y="4927422"/>
                  </a:lnTo>
                  <a:close/>
                </a:path>
              </a:pathLst>
            </a:custGeom>
            <a:solidFill>
              <a:srgbClr val="EA4B33"/>
            </a:solidFill>
          </p:spPr>
        </p:sp>
      </p:grpSp>
      <p:sp>
        <p:nvSpPr>
          <p:cNvPr name="TextBox 32" id="32"/>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37</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1297" y="0"/>
            <a:ext cx="18610595" cy="2234889"/>
          </a:xfrm>
          <a:prstGeom prst="rect">
            <a:avLst/>
          </a:prstGeom>
          <a:solidFill>
            <a:srgbClr val="052896"/>
          </a:solidFill>
        </p:spPr>
      </p:sp>
      <p:sp>
        <p:nvSpPr>
          <p:cNvPr name="Freeform 3" id="3"/>
          <p:cNvSpPr/>
          <p:nvPr/>
        </p:nvSpPr>
        <p:spPr>
          <a:xfrm flipH="false" flipV="false" rot="0">
            <a:off x="2612581" y="2648827"/>
            <a:ext cx="13062837" cy="7100117"/>
          </a:xfrm>
          <a:custGeom>
            <a:avLst/>
            <a:gdLst/>
            <a:ahLst/>
            <a:cxnLst/>
            <a:rect r="r" b="b" t="t" l="l"/>
            <a:pathLst>
              <a:path h="7100117" w="13062837">
                <a:moveTo>
                  <a:pt x="0" y="0"/>
                </a:moveTo>
                <a:lnTo>
                  <a:pt x="13062838" y="0"/>
                </a:lnTo>
                <a:lnTo>
                  <a:pt x="13062838" y="7100117"/>
                </a:lnTo>
                <a:lnTo>
                  <a:pt x="0" y="7100117"/>
                </a:lnTo>
                <a:lnTo>
                  <a:pt x="0" y="0"/>
                </a:lnTo>
                <a:close/>
              </a:path>
            </a:pathLst>
          </a:custGeom>
          <a:blipFill>
            <a:blip r:embed="rId2"/>
            <a:stretch>
              <a:fillRect l="0" t="0" r="0" b="0"/>
            </a:stretch>
          </a:blipFill>
        </p:spPr>
      </p:sp>
      <p:sp>
        <p:nvSpPr>
          <p:cNvPr name="TextBox 4" id="4"/>
          <p:cNvSpPr txBox="true"/>
          <p:nvPr/>
        </p:nvSpPr>
        <p:spPr>
          <a:xfrm rot="0">
            <a:off x="2413278" y="593570"/>
            <a:ext cx="13461444" cy="1047750"/>
          </a:xfrm>
          <a:prstGeom prst="rect">
            <a:avLst/>
          </a:prstGeom>
        </p:spPr>
        <p:txBody>
          <a:bodyPr anchor="t" rtlCol="false" tIns="0" lIns="0" bIns="0" rIns="0">
            <a:spAutoFit/>
          </a:bodyPr>
          <a:lstStyle/>
          <a:p>
            <a:pPr algn="ctr">
              <a:lnSpc>
                <a:spcPts val="8280"/>
              </a:lnSpc>
              <a:spcBef>
                <a:spcPct val="0"/>
              </a:spcBef>
            </a:pPr>
            <a:r>
              <a:rPr lang="en-US" sz="6900">
                <a:solidFill>
                  <a:srgbClr val="FFFFFF"/>
                </a:solidFill>
                <a:latin typeface="Francois One"/>
              </a:rPr>
              <a:t>[1] Tạo New Report</a:t>
            </a:r>
          </a:p>
        </p:txBody>
      </p:sp>
      <p:sp>
        <p:nvSpPr>
          <p:cNvPr name="TextBox 5" id="5"/>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38</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1297" y="0"/>
            <a:ext cx="18610595" cy="2234889"/>
          </a:xfrm>
          <a:prstGeom prst="rect">
            <a:avLst/>
          </a:prstGeom>
          <a:solidFill>
            <a:srgbClr val="052896"/>
          </a:solidFill>
        </p:spPr>
      </p:sp>
      <p:sp>
        <p:nvSpPr>
          <p:cNvPr name="Freeform 3" id="3"/>
          <p:cNvSpPr/>
          <p:nvPr/>
        </p:nvSpPr>
        <p:spPr>
          <a:xfrm flipH="false" flipV="false" rot="0">
            <a:off x="2258155" y="2403251"/>
            <a:ext cx="13771691" cy="7468138"/>
          </a:xfrm>
          <a:custGeom>
            <a:avLst/>
            <a:gdLst/>
            <a:ahLst/>
            <a:cxnLst/>
            <a:rect r="r" b="b" t="t" l="l"/>
            <a:pathLst>
              <a:path h="7468138" w="13771691">
                <a:moveTo>
                  <a:pt x="0" y="0"/>
                </a:moveTo>
                <a:lnTo>
                  <a:pt x="13771690" y="0"/>
                </a:lnTo>
                <a:lnTo>
                  <a:pt x="13771690" y="7468138"/>
                </a:lnTo>
                <a:lnTo>
                  <a:pt x="0" y="7468138"/>
                </a:lnTo>
                <a:lnTo>
                  <a:pt x="0" y="0"/>
                </a:lnTo>
                <a:close/>
              </a:path>
            </a:pathLst>
          </a:custGeom>
          <a:blipFill>
            <a:blip r:embed="rId2"/>
            <a:stretch>
              <a:fillRect l="0" t="0" r="0" b="0"/>
            </a:stretch>
          </a:blipFill>
        </p:spPr>
      </p:sp>
      <p:sp>
        <p:nvSpPr>
          <p:cNvPr name="TextBox 4" id="4"/>
          <p:cNvSpPr txBox="true"/>
          <p:nvPr/>
        </p:nvSpPr>
        <p:spPr>
          <a:xfrm rot="0">
            <a:off x="2413278" y="593570"/>
            <a:ext cx="13461444" cy="1047750"/>
          </a:xfrm>
          <a:prstGeom prst="rect">
            <a:avLst/>
          </a:prstGeom>
        </p:spPr>
        <p:txBody>
          <a:bodyPr anchor="t" rtlCol="false" tIns="0" lIns="0" bIns="0" rIns="0">
            <a:spAutoFit/>
          </a:bodyPr>
          <a:lstStyle/>
          <a:p>
            <a:pPr algn="ctr">
              <a:lnSpc>
                <a:spcPts val="8280"/>
              </a:lnSpc>
              <a:spcBef>
                <a:spcPct val="0"/>
              </a:spcBef>
            </a:pPr>
            <a:r>
              <a:rPr lang="en-US" sz="6900">
                <a:solidFill>
                  <a:srgbClr val="FFFFFF"/>
                </a:solidFill>
                <a:latin typeface="Francois One"/>
              </a:rPr>
              <a:t>[2] Kết nối với SSAS Database</a:t>
            </a:r>
          </a:p>
        </p:txBody>
      </p:sp>
      <p:sp>
        <p:nvSpPr>
          <p:cNvPr name="TextBox 5" id="5"/>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39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577"/>
            <a:ext cx="6962231" cy="10295577"/>
          </a:xfrm>
          <a:custGeom>
            <a:avLst/>
            <a:gdLst/>
            <a:ahLst/>
            <a:cxnLst/>
            <a:rect r="r" b="b" t="t" l="l"/>
            <a:pathLst>
              <a:path h="10295577" w="6962231">
                <a:moveTo>
                  <a:pt x="0" y="0"/>
                </a:moveTo>
                <a:lnTo>
                  <a:pt x="6962231" y="0"/>
                </a:lnTo>
                <a:lnTo>
                  <a:pt x="6962231" y="10295577"/>
                </a:lnTo>
                <a:lnTo>
                  <a:pt x="0" y="10295577"/>
                </a:lnTo>
                <a:lnTo>
                  <a:pt x="0" y="0"/>
                </a:lnTo>
                <a:close/>
              </a:path>
            </a:pathLst>
          </a:custGeom>
          <a:blipFill>
            <a:blip r:embed="rId2"/>
            <a:stretch>
              <a:fillRect l="0" t="0" r="-13311" b="0"/>
            </a:stretch>
          </a:blipFill>
        </p:spPr>
      </p:sp>
      <p:grpSp>
        <p:nvGrpSpPr>
          <p:cNvPr name="Group 3" id="3"/>
          <p:cNvGrpSpPr/>
          <p:nvPr/>
        </p:nvGrpSpPr>
        <p:grpSpPr>
          <a:xfrm rot="-5400000">
            <a:off x="1861961" y="5186730"/>
            <a:ext cx="3238309" cy="6962231"/>
            <a:chOff x="0" y="0"/>
            <a:chExt cx="5350489" cy="11503332"/>
          </a:xfrm>
        </p:grpSpPr>
        <p:sp>
          <p:nvSpPr>
            <p:cNvPr name="Freeform 4" id="4"/>
            <p:cNvSpPr/>
            <p:nvPr/>
          </p:nvSpPr>
          <p:spPr>
            <a:xfrm flipH="false" flipV="false" rot="0">
              <a:off x="0" y="0"/>
              <a:ext cx="5350489" cy="11503332"/>
            </a:xfrm>
            <a:custGeom>
              <a:avLst/>
              <a:gdLst/>
              <a:ahLst/>
              <a:cxnLst/>
              <a:rect r="r" b="b" t="t" l="l"/>
              <a:pathLst>
                <a:path h="11503332" w="5350489">
                  <a:moveTo>
                    <a:pt x="5350489" y="11503332"/>
                  </a:moveTo>
                  <a:lnTo>
                    <a:pt x="0" y="11503332"/>
                  </a:lnTo>
                  <a:lnTo>
                    <a:pt x="0" y="0"/>
                  </a:lnTo>
                  <a:lnTo>
                    <a:pt x="5350489" y="11503332"/>
                  </a:lnTo>
                  <a:close/>
                </a:path>
              </a:pathLst>
            </a:custGeom>
            <a:solidFill>
              <a:srgbClr val="EA4B33"/>
            </a:solidFill>
          </p:spPr>
        </p:sp>
      </p:grpSp>
      <p:grpSp>
        <p:nvGrpSpPr>
          <p:cNvPr name="Group 5" id="5"/>
          <p:cNvGrpSpPr/>
          <p:nvPr/>
        </p:nvGrpSpPr>
        <p:grpSpPr>
          <a:xfrm rot="-10800000">
            <a:off x="0" y="-8577"/>
            <a:ext cx="7250190" cy="4300062"/>
            <a:chOff x="0" y="0"/>
            <a:chExt cx="11811432" cy="7005318"/>
          </a:xfrm>
        </p:grpSpPr>
        <p:sp>
          <p:nvSpPr>
            <p:cNvPr name="Freeform 6" id="6"/>
            <p:cNvSpPr/>
            <p:nvPr/>
          </p:nvSpPr>
          <p:spPr>
            <a:xfrm flipH="false" flipV="false" rot="0">
              <a:off x="0" y="0"/>
              <a:ext cx="11811432" cy="7005319"/>
            </a:xfrm>
            <a:custGeom>
              <a:avLst/>
              <a:gdLst/>
              <a:ahLst/>
              <a:cxnLst/>
              <a:rect r="r" b="b" t="t" l="l"/>
              <a:pathLst>
                <a:path h="7005319" w="11811432">
                  <a:moveTo>
                    <a:pt x="11811432" y="7005319"/>
                  </a:moveTo>
                  <a:lnTo>
                    <a:pt x="0" y="7005319"/>
                  </a:lnTo>
                  <a:lnTo>
                    <a:pt x="0" y="0"/>
                  </a:lnTo>
                  <a:lnTo>
                    <a:pt x="11811432" y="7005319"/>
                  </a:lnTo>
                  <a:close/>
                </a:path>
              </a:pathLst>
            </a:custGeom>
            <a:solidFill>
              <a:srgbClr val="FFFFFF"/>
            </a:solidFill>
          </p:spPr>
        </p:sp>
      </p:grpSp>
      <p:grpSp>
        <p:nvGrpSpPr>
          <p:cNvPr name="Group 7" id="7"/>
          <p:cNvGrpSpPr/>
          <p:nvPr/>
        </p:nvGrpSpPr>
        <p:grpSpPr>
          <a:xfrm rot="0">
            <a:off x="7628860" y="1370885"/>
            <a:ext cx="9630440" cy="3907441"/>
            <a:chOff x="0" y="0"/>
            <a:chExt cx="12840586" cy="5209922"/>
          </a:xfrm>
        </p:grpSpPr>
        <p:sp>
          <p:nvSpPr>
            <p:cNvPr name="TextBox 8" id="8"/>
            <p:cNvSpPr txBox="true"/>
            <p:nvPr/>
          </p:nvSpPr>
          <p:spPr>
            <a:xfrm rot="0">
              <a:off x="0" y="9525"/>
              <a:ext cx="12840586" cy="1374775"/>
            </a:xfrm>
            <a:prstGeom prst="rect">
              <a:avLst/>
            </a:prstGeom>
          </p:spPr>
          <p:txBody>
            <a:bodyPr anchor="t" rtlCol="false" tIns="0" lIns="0" bIns="0" rIns="0">
              <a:spAutoFit/>
            </a:bodyPr>
            <a:lstStyle/>
            <a:p>
              <a:pPr algn="l" marL="0" indent="0" lvl="0">
                <a:lnSpc>
                  <a:spcPts val="8198"/>
                </a:lnSpc>
                <a:spcBef>
                  <a:spcPct val="0"/>
                </a:spcBef>
              </a:pPr>
              <a:r>
                <a:rPr lang="en-US" sz="6831">
                  <a:solidFill>
                    <a:srgbClr val="191919"/>
                  </a:solidFill>
                  <a:latin typeface="Francois One"/>
                </a:rPr>
                <a:t>Lý do chọn đề tài</a:t>
              </a:r>
            </a:p>
          </p:txBody>
        </p:sp>
        <p:sp>
          <p:nvSpPr>
            <p:cNvPr name="TextBox 9" id="9"/>
            <p:cNvSpPr txBox="true"/>
            <p:nvPr/>
          </p:nvSpPr>
          <p:spPr>
            <a:xfrm rot="0">
              <a:off x="0" y="1744893"/>
              <a:ext cx="12840586" cy="3477683"/>
            </a:xfrm>
            <a:prstGeom prst="rect">
              <a:avLst/>
            </a:prstGeom>
          </p:spPr>
          <p:txBody>
            <a:bodyPr anchor="t" rtlCol="false" tIns="0" lIns="0" bIns="0" rIns="0">
              <a:spAutoFit/>
            </a:bodyPr>
            <a:lstStyle/>
            <a:p>
              <a:pPr algn="just" marL="0" indent="0" lvl="0">
                <a:lnSpc>
                  <a:spcPts val="3499"/>
                </a:lnSpc>
              </a:pPr>
              <a:r>
                <a:rPr lang="en-US" sz="2499">
                  <a:solidFill>
                    <a:srgbClr val="191919"/>
                  </a:solidFill>
                  <a:latin typeface="Public Sans"/>
                </a:rPr>
                <a:t>Amazon là một trong những nền tảng thương mại điện tử lớn nhất thế giới, nơi dữ liệu bán hàng có giá trị rất lớn. Bằng cách phân tích bộ dữ liệu này, chúng tôi hy vọng sẽ tìm ra những điểm mạnh, điểm yếu trong hoạt động kinh doanh, đồng thời đưa ra các đề xuất cải tiến nhằm tối ưu hóa doanh thu và nâng cao trải nghiệm khách hàng.</a:t>
              </a:r>
            </a:p>
          </p:txBody>
        </p:sp>
      </p:grpSp>
      <p:grpSp>
        <p:nvGrpSpPr>
          <p:cNvPr name="Group 10" id="10"/>
          <p:cNvGrpSpPr/>
          <p:nvPr/>
        </p:nvGrpSpPr>
        <p:grpSpPr>
          <a:xfrm rot="0">
            <a:off x="7628860" y="5689919"/>
            <a:ext cx="9630440" cy="3469291"/>
            <a:chOff x="0" y="0"/>
            <a:chExt cx="12840586" cy="4625722"/>
          </a:xfrm>
        </p:grpSpPr>
        <p:sp>
          <p:nvSpPr>
            <p:cNvPr name="TextBox 11" id="11"/>
            <p:cNvSpPr txBox="true"/>
            <p:nvPr/>
          </p:nvSpPr>
          <p:spPr>
            <a:xfrm rot="0">
              <a:off x="0" y="9525"/>
              <a:ext cx="12840586" cy="1374775"/>
            </a:xfrm>
            <a:prstGeom prst="rect">
              <a:avLst/>
            </a:prstGeom>
          </p:spPr>
          <p:txBody>
            <a:bodyPr anchor="t" rtlCol="false" tIns="0" lIns="0" bIns="0" rIns="0">
              <a:spAutoFit/>
            </a:bodyPr>
            <a:lstStyle/>
            <a:p>
              <a:pPr algn="l" marL="0" indent="0" lvl="0">
                <a:lnSpc>
                  <a:spcPts val="8198"/>
                </a:lnSpc>
                <a:spcBef>
                  <a:spcPct val="0"/>
                </a:spcBef>
              </a:pPr>
              <a:r>
                <a:rPr lang="en-US" sz="6831">
                  <a:solidFill>
                    <a:srgbClr val="191919"/>
                  </a:solidFill>
                  <a:latin typeface="Francois One"/>
                </a:rPr>
                <a:t>GIỚI THIỆU BỘ DỮ LIỆU</a:t>
              </a:r>
            </a:p>
          </p:txBody>
        </p:sp>
        <p:sp>
          <p:nvSpPr>
            <p:cNvPr name="TextBox 12" id="12"/>
            <p:cNvSpPr txBox="true"/>
            <p:nvPr/>
          </p:nvSpPr>
          <p:spPr>
            <a:xfrm rot="0">
              <a:off x="0" y="1744893"/>
              <a:ext cx="12840586" cy="2893483"/>
            </a:xfrm>
            <a:prstGeom prst="rect">
              <a:avLst/>
            </a:prstGeom>
          </p:spPr>
          <p:txBody>
            <a:bodyPr anchor="t" rtlCol="false" tIns="0" lIns="0" bIns="0" rIns="0">
              <a:spAutoFit/>
            </a:bodyPr>
            <a:lstStyle/>
            <a:p>
              <a:pPr algn="just" marL="0" indent="0" lvl="0">
                <a:lnSpc>
                  <a:spcPts val="3499"/>
                </a:lnSpc>
              </a:pPr>
              <a:r>
                <a:rPr lang="en-US" sz="2499">
                  <a:solidFill>
                    <a:srgbClr val="191919"/>
                  </a:solidFill>
                  <a:latin typeface="Public Sans"/>
                </a:rPr>
                <a:t>Bộ dữ liệu ban đầu bao gồm 24 cột và 128795 dòng dữ liệu. Sau khi thực hiện một số thao tác tiền xử lý như bên dưới, ta có được 22 cột và 121149 dòng dữ liệu chứa các thông tin ngày giao hàng, thông tin sản phẩm, giá trị đơn hàng, đơn vị vận chuyển, … từ tháng 3 - 6/2022</a:t>
              </a:r>
            </a:p>
          </p:txBody>
        </p:sp>
      </p:grpSp>
      <p:sp>
        <p:nvSpPr>
          <p:cNvPr name="TextBox 13" id="13"/>
          <p:cNvSpPr txBox="true"/>
          <p:nvPr/>
        </p:nvSpPr>
        <p:spPr>
          <a:xfrm rot="0">
            <a:off x="17715396" y="9563061"/>
            <a:ext cx="211931"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1297" y="0"/>
            <a:ext cx="18610595" cy="2234889"/>
          </a:xfrm>
          <a:prstGeom prst="rect">
            <a:avLst/>
          </a:prstGeom>
          <a:solidFill>
            <a:srgbClr val="052896"/>
          </a:solidFill>
        </p:spPr>
      </p:sp>
      <p:sp>
        <p:nvSpPr>
          <p:cNvPr name="Freeform 3" id="3"/>
          <p:cNvSpPr/>
          <p:nvPr/>
        </p:nvSpPr>
        <p:spPr>
          <a:xfrm flipH="false" flipV="false" rot="0">
            <a:off x="2528126" y="2664530"/>
            <a:ext cx="13231749" cy="7207011"/>
          </a:xfrm>
          <a:custGeom>
            <a:avLst/>
            <a:gdLst/>
            <a:ahLst/>
            <a:cxnLst/>
            <a:rect r="r" b="b" t="t" l="l"/>
            <a:pathLst>
              <a:path h="7207011" w="13231749">
                <a:moveTo>
                  <a:pt x="0" y="0"/>
                </a:moveTo>
                <a:lnTo>
                  <a:pt x="13231748" y="0"/>
                </a:lnTo>
                <a:lnTo>
                  <a:pt x="13231748" y="7207011"/>
                </a:lnTo>
                <a:lnTo>
                  <a:pt x="0" y="7207011"/>
                </a:lnTo>
                <a:lnTo>
                  <a:pt x="0" y="0"/>
                </a:lnTo>
                <a:close/>
              </a:path>
            </a:pathLst>
          </a:custGeom>
          <a:blipFill>
            <a:blip r:embed="rId2"/>
            <a:stretch>
              <a:fillRect l="0" t="0" r="0" b="0"/>
            </a:stretch>
          </a:blipFill>
        </p:spPr>
      </p:sp>
      <p:sp>
        <p:nvSpPr>
          <p:cNvPr name="TextBox 4" id="4"/>
          <p:cNvSpPr txBox="true"/>
          <p:nvPr/>
        </p:nvSpPr>
        <p:spPr>
          <a:xfrm rot="0">
            <a:off x="2413278" y="593570"/>
            <a:ext cx="13461444" cy="1047750"/>
          </a:xfrm>
          <a:prstGeom prst="rect">
            <a:avLst/>
          </a:prstGeom>
        </p:spPr>
        <p:txBody>
          <a:bodyPr anchor="t" rtlCol="false" tIns="0" lIns="0" bIns="0" rIns="0">
            <a:spAutoFit/>
          </a:bodyPr>
          <a:lstStyle/>
          <a:p>
            <a:pPr algn="ctr">
              <a:lnSpc>
                <a:spcPts val="8280"/>
              </a:lnSpc>
              <a:spcBef>
                <a:spcPct val="0"/>
              </a:spcBef>
            </a:pPr>
            <a:r>
              <a:rPr lang="en-US" sz="6900">
                <a:solidFill>
                  <a:srgbClr val="FFFFFF"/>
                </a:solidFill>
                <a:latin typeface="Francois One"/>
              </a:rPr>
              <a:t>[3] Add Visualizations</a:t>
            </a:r>
          </a:p>
        </p:txBody>
      </p:sp>
      <p:sp>
        <p:nvSpPr>
          <p:cNvPr name="TextBox 5" id="5"/>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40</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1297" y="0"/>
            <a:ext cx="18610595" cy="2234889"/>
          </a:xfrm>
          <a:prstGeom prst="rect">
            <a:avLst/>
          </a:prstGeom>
          <a:solidFill>
            <a:srgbClr val="052896"/>
          </a:solidFill>
        </p:spPr>
      </p:sp>
      <p:sp>
        <p:nvSpPr>
          <p:cNvPr name="Freeform 3" id="3"/>
          <p:cNvSpPr/>
          <p:nvPr/>
        </p:nvSpPr>
        <p:spPr>
          <a:xfrm flipH="false" flipV="false" rot="0">
            <a:off x="2413278" y="2568113"/>
            <a:ext cx="13461444" cy="7309709"/>
          </a:xfrm>
          <a:custGeom>
            <a:avLst/>
            <a:gdLst/>
            <a:ahLst/>
            <a:cxnLst/>
            <a:rect r="r" b="b" t="t" l="l"/>
            <a:pathLst>
              <a:path h="7309709" w="13461444">
                <a:moveTo>
                  <a:pt x="0" y="0"/>
                </a:moveTo>
                <a:lnTo>
                  <a:pt x="13461444" y="0"/>
                </a:lnTo>
                <a:lnTo>
                  <a:pt x="13461444" y="7309708"/>
                </a:lnTo>
                <a:lnTo>
                  <a:pt x="0" y="7309708"/>
                </a:lnTo>
                <a:lnTo>
                  <a:pt x="0" y="0"/>
                </a:lnTo>
                <a:close/>
              </a:path>
            </a:pathLst>
          </a:custGeom>
          <a:blipFill>
            <a:blip r:embed="rId2"/>
            <a:stretch>
              <a:fillRect l="0" t="0" r="0" b="0"/>
            </a:stretch>
          </a:blipFill>
        </p:spPr>
      </p:sp>
      <p:sp>
        <p:nvSpPr>
          <p:cNvPr name="TextBox 4" id="4"/>
          <p:cNvSpPr txBox="true"/>
          <p:nvPr/>
        </p:nvSpPr>
        <p:spPr>
          <a:xfrm rot="0">
            <a:off x="2413278" y="593570"/>
            <a:ext cx="13461444" cy="1047750"/>
          </a:xfrm>
          <a:prstGeom prst="rect">
            <a:avLst/>
          </a:prstGeom>
        </p:spPr>
        <p:txBody>
          <a:bodyPr anchor="t" rtlCol="false" tIns="0" lIns="0" bIns="0" rIns="0">
            <a:spAutoFit/>
          </a:bodyPr>
          <a:lstStyle/>
          <a:p>
            <a:pPr algn="ctr">
              <a:lnSpc>
                <a:spcPts val="8280"/>
              </a:lnSpc>
              <a:spcBef>
                <a:spcPct val="0"/>
              </a:spcBef>
            </a:pPr>
            <a:r>
              <a:rPr lang="en-US" sz="6900">
                <a:solidFill>
                  <a:srgbClr val="FFFFFF"/>
                </a:solidFill>
                <a:latin typeface="Francois One"/>
              </a:rPr>
              <a:t>[4] Add Data</a:t>
            </a:r>
          </a:p>
        </p:txBody>
      </p:sp>
      <p:sp>
        <p:nvSpPr>
          <p:cNvPr name="TextBox 5" id="5"/>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41</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1297" y="0"/>
            <a:ext cx="18610595" cy="2234889"/>
          </a:xfrm>
          <a:prstGeom prst="rect">
            <a:avLst/>
          </a:prstGeom>
          <a:solidFill>
            <a:srgbClr val="052896"/>
          </a:solidFill>
        </p:spPr>
      </p:sp>
      <p:sp>
        <p:nvSpPr>
          <p:cNvPr name="Freeform 3" id="3"/>
          <p:cNvSpPr/>
          <p:nvPr/>
        </p:nvSpPr>
        <p:spPr>
          <a:xfrm flipH="false" flipV="false" rot="0">
            <a:off x="2118012" y="2758474"/>
            <a:ext cx="14051976" cy="7000306"/>
          </a:xfrm>
          <a:custGeom>
            <a:avLst/>
            <a:gdLst/>
            <a:ahLst/>
            <a:cxnLst/>
            <a:rect r="r" b="b" t="t" l="l"/>
            <a:pathLst>
              <a:path h="7000306" w="14051976">
                <a:moveTo>
                  <a:pt x="0" y="0"/>
                </a:moveTo>
                <a:lnTo>
                  <a:pt x="14051976" y="0"/>
                </a:lnTo>
                <a:lnTo>
                  <a:pt x="14051976" y="7000306"/>
                </a:lnTo>
                <a:lnTo>
                  <a:pt x="0" y="7000306"/>
                </a:lnTo>
                <a:lnTo>
                  <a:pt x="0" y="0"/>
                </a:lnTo>
                <a:close/>
              </a:path>
            </a:pathLst>
          </a:custGeom>
          <a:blipFill>
            <a:blip r:embed="rId2"/>
            <a:stretch>
              <a:fillRect l="0" t="0" r="0" b="0"/>
            </a:stretch>
          </a:blipFill>
        </p:spPr>
      </p:sp>
      <p:sp>
        <p:nvSpPr>
          <p:cNvPr name="TextBox 4" id="4"/>
          <p:cNvSpPr txBox="true"/>
          <p:nvPr/>
        </p:nvSpPr>
        <p:spPr>
          <a:xfrm rot="0">
            <a:off x="2413278" y="593570"/>
            <a:ext cx="13461444" cy="1047750"/>
          </a:xfrm>
          <a:prstGeom prst="rect">
            <a:avLst/>
          </a:prstGeom>
        </p:spPr>
        <p:txBody>
          <a:bodyPr anchor="t" rtlCol="false" tIns="0" lIns="0" bIns="0" rIns="0">
            <a:spAutoFit/>
          </a:bodyPr>
          <a:lstStyle/>
          <a:p>
            <a:pPr algn="ctr">
              <a:lnSpc>
                <a:spcPts val="8280"/>
              </a:lnSpc>
              <a:spcBef>
                <a:spcPct val="0"/>
              </a:spcBef>
            </a:pPr>
            <a:r>
              <a:rPr lang="en-US" sz="6900">
                <a:solidFill>
                  <a:srgbClr val="FFFFFF"/>
                </a:solidFill>
                <a:latin typeface="Francois One"/>
              </a:rPr>
              <a:t>[5] Format Report</a:t>
            </a:r>
          </a:p>
        </p:txBody>
      </p:sp>
      <p:sp>
        <p:nvSpPr>
          <p:cNvPr name="TextBox 5" id="5"/>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42</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4667974" y="-8925"/>
            <a:ext cx="3827428" cy="10295925"/>
            <a:chOff x="0" y="0"/>
            <a:chExt cx="5381213" cy="14475665"/>
          </a:xfrm>
        </p:grpSpPr>
        <p:sp>
          <p:nvSpPr>
            <p:cNvPr name="Freeform 3" id="3"/>
            <p:cNvSpPr/>
            <p:nvPr/>
          </p:nvSpPr>
          <p:spPr>
            <a:xfrm flipH="false" flipV="false" rot="0">
              <a:off x="0" y="0"/>
              <a:ext cx="5381213" cy="14475665"/>
            </a:xfrm>
            <a:custGeom>
              <a:avLst/>
              <a:gdLst/>
              <a:ahLst/>
              <a:cxnLst/>
              <a:rect r="r" b="b" t="t" l="l"/>
              <a:pathLst>
                <a:path h="14475665" w="5381213">
                  <a:moveTo>
                    <a:pt x="5381213" y="14475665"/>
                  </a:moveTo>
                  <a:lnTo>
                    <a:pt x="0" y="14475665"/>
                  </a:lnTo>
                  <a:lnTo>
                    <a:pt x="0" y="0"/>
                  </a:lnTo>
                  <a:lnTo>
                    <a:pt x="5381213" y="14475665"/>
                  </a:lnTo>
                  <a:close/>
                </a:path>
              </a:pathLst>
            </a:custGeom>
            <a:solidFill>
              <a:srgbClr val="EA4B33"/>
            </a:solidFill>
          </p:spPr>
        </p:sp>
      </p:grpSp>
      <p:sp>
        <p:nvSpPr>
          <p:cNvPr name="TextBox 4" id="4"/>
          <p:cNvSpPr txBox="true"/>
          <p:nvPr/>
        </p:nvSpPr>
        <p:spPr>
          <a:xfrm rot="0">
            <a:off x="1028700" y="1028700"/>
            <a:ext cx="13077739" cy="866775"/>
          </a:xfrm>
          <a:prstGeom prst="rect">
            <a:avLst/>
          </a:prstGeom>
        </p:spPr>
        <p:txBody>
          <a:bodyPr anchor="t" rtlCol="false" tIns="0" lIns="0" bIns="0" rIns="0">
            <a:spAutoFit/>
          </a:bodyPr>
          <a:lstStyle/>
          <a:p>
            <a:pPr algn="l" marL="0" indent="0" lvl="0">
              <a:lnSpc>
                <a:spcPts val="6840"/>
              </a:lnSpc>
              <a:spcBef>
                <a:spcPct val="0"/>
              </a:spcBef>
            </a:pPr>
            <a:r>
              <a:rPr lang="en-US" sz="5700">
                <a:solidFill>
                  <a:srgbClr val="191919"/>
                </a:solidFill>
                <a:latin typeface="Francois One"/>
              </a:rPr>
              <a:t>Report 1: Báo cáo doanh thu theo thời gian</a:t>
            </a:r>
          </a:p>
        </p:txBody>
      </p:sp>
      <p:grpSp>
        <p:nvGrpSpPr>
          <p:cNvPr name="Group 5" id="5"/>
          <p:cNvGrpSpPr/>
          <p:nvPr/>
        </p:nvGrpSpPr>
        <p:grpSpPr>
          <a:xfrm rot="-10800000">
            <a:off x="10552647" y="-199425"/>
            <a:ext cx="7752254" cy="3504666"/>
            <a:chOff x="0" y="0"/>
            <a:chExt cx="10899364" cy="4927422"/>
          </a:xfrm>
        </p:grpSpPr>
        <p:sp>
          <p:nvSpPr>
            <p:cNvPr name="Freeform 6" id="6"/>
            <p:cNvSpPr/>
            <p:nvPr/>
          </p:nvSpPr>
          <p:spPr>
            <a:xfrm flipH="false" flipV="false" rot="0">
              <a:off x="0" y="0"/>
              <a:ext cx="10899363" cy="4927422"/>
            </a:xfrm>
            <a:custGeom>
              <a:avLst/>
              <a:gdLst/>
              <a:ahLst/>
              <a:cxnLst/>
              <a:rect r="r" b="b" t="t" l="l"/>
              <a:pathLst>
                <a:path h="4927422" w="10899363">
                  <a:moveTo>
                    <a:pt x="10899363" y="4927422"/>
                  </a:moveTo>
                  <a:lnTo>
                    <a:pt x="0" y="4927422"/>
                  </a:lnTo>
                  <a:lnTo>
                    <a:pt x="0" y="0"/>
                  </a:lnTo>
                  <a:lnTo>
                    <a:pt x="10899363" y="4927422"/>
                  </a:lnTo>
                  <a:close/>
                </a:path>
              </a:pathLst>
            </a:custGeom>
            <a:solidFill>
              <a:srgbClr val="052896"/>
            </a:solidFill>
          </p:spPr>
        </p:sp>
      </p:grpSp>
      <p:sp>
        <p:nvSpPr>
          <p:cNvPr name="Freeform 7" id="7"/>
          <p:cNvSpPr/>
          <p:nvPr/>
        </p:nvSpPr>
        <p:spPr>
          <a:xfrm flipH="false" flipV="false" rot="0">
            <a:off x="1028700" y="2027902"/>
            <a:ext cx="13643249" cy="7689449"/>
          </a:xfrm>
          <a:custGeom>
            <a:avLst/>
            <a:gdLst/>
            <a:ahLst/>
            <a:cxnLst/>
            <a:rect r="r" b="b" t="t" l="l"/>
            <a:pathLst>
              <a:path h="7689449" w="13643249">
                <a:moveTo>
                  <a:pt x="0" y="0"/>
                </a:moveTo>
                <a:lnTo>
                  <a:pt x="13643249" y="0"/>
                </a:lnTo>
                <a:lnTo>
                  <a:pt x="13643249" y="7689449"/>
                </a:lnTo>
                <a:lnTo>
                  <a:pt x="0" y="7689449"/>
                </a:lnTo>
                <a:lnTo>
                  <a:pt x="0" y="0"/>
                </a:lnTo>
                <a:close/>
              </a:path>
            </a:pathLst>
          </a:custGeom>
          <a:blipFill>
            <a:blip r:embed="rId2"/>
            <a:stretch>
              <a:fillRect l="0" t="0" r="0" b="0"/>
            </a:stretch>
          </a:blipFill>
        </p:spPr>
      </p:sp>
      <p:sp>
        <p:nvSpPr>
          <p:cNvPr name="TextBox 8" id="8"/>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43</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4667974" y="-8925"/>
            <a:ext cx="3827428" cy="10295925"/>
            <a:chOff x="0" y="0"/>
            <a:chExt cx="5381213" cy="14475665"/>
          </a:xfrm>
        </p:grpSpPr>
        <p:sp>
          <p:nvSpPr>
            <p:cNvPr name="Freeform 3" id="3"/>
            <p:cNvSpPr/>
            <p:nvPr/>
          </p:nvSpPr>
          <p:spPr>
            <a:xfrm flipH="false" flipV="false" rot="0">
              <a:off x="0" y="0"/>
              <a:ext cx="5381213" cy="14475665"/>
            </a:xfrm>
            <a:custGeom>
              <a:avLst/>
              <a:gdLst/>
              <a:ahLst/>
              <a:cxnLst/>
              <a:rect r="r" b="b" t="t" l="l"/>
              <a:pathLst>
                <a:path h="14475665" w="5381213">
                  <a:moveTo>
                    <a:pt x="5381213" y="14475665"/>
                  </a:moveTo>
                  <a:lnTo>
                    <a:pt x="0" y="14475665"/>
                  </a:lnTo>
                  <a:lnTo>
                    <a:pt x="0" y="0"/>
                  </a:lnTo>
                  <a:lnTo>
                    <a:pt x="5381213" y="14475665"/>
                  </a:lnTo>
                  <a:close/>
                </a:path>
              </a:pathLst>
            </a:custGeom>
            <a:solidFill>
              <a:srgbClr val="EA4B33"/>
            </a:solidFill>
          </p:spPr>
        </p:sp>
      </p:grpSp>
      <p:sp>
        <p:nvSpPr>
          <p:cNvPr name="TextBox 4" id="4"/>
          <p:cNvSpPr txBox="true"/>
          <p:nvPr/>
        </p:nvSpPr>
        <p:spPr>
          <a:xfrm rot="0">
            <a:off x="1028700" y="1028700"/>
            <a:ext cx="11421988" cy="866775"/>
          </a:xfrm>
          <a:prstGeom prst="rect">
            <a:avLst/>
          </a:prstGeom>
        </p:spPr>
        <p:txBody>
          <a:bodyPr anchor="t" rtlCol="false" tIns="0" lIns="0" bIns="0" rIns="0">
            <a:spAutoFit/>
          </a:bodyPr>
          <a:lstStyle/>
          <a:p>
            <a:pPr algn="l" marL="0" indent="0" lvl="0">
              <a:lnSpc>
                <a:spcPts val="6840"/>
              </a:lnSpc>
              <a:spcBef>
                <a:spcPct val="0"/>
              </a:spcBef>
            </a:pPr>
            <a:r>
              <a:rPr lang="en-US" sz="5700">
                <a:solidFill>
                  <a:srgbClr val="191919"/>
                </a:solidFill>
                <a:latin typeface="Francois One"/>
              </a:rPr>
              <a:t>Report 2: Báo cáo phân tích sản phẩm</a:t>
            </a:r>
          </a:p>
        </p:txBody>
      </p:sp>
      <p:grpSp>
        <p:nvGrpSpPr>
          <p:cNvPr name="Group 5" id="5"/>
          <p:cNvGrpSpPr/>
          <p:nvPr/>
        </p:nvGrpSpPr>
        <p:grpSpPr>
          <a:xfrm rot="-10800000">
            <a:off x="10552647" y="-199425"/>
            <a:ext cx="7752254" cy="3504666"/>
            <a:chOff x="0" y="0"/>
            <a:chExt cx="10899364" cy="4927422"/>
          </a:xfrm>
        </p:grpSpPr>
        <p:sp>
          <p:nvSpPr>
            <p:cNvPr name="Freeform 6" id="6"/>
            <p:cNvSpPr/>
            <p:nvPr/>
          </p:nvSpPr>
          <p:spPr>
            <a:xfrm flipH="false" flipV="false" rot="0">
              <a:off x="0" y="0"/>
              <a:ext cx="10899363" cy="4927422"/>
            </a:xfrm>
            <a:custGeom>
              <a:avLst/>
              <a:gdLst/>
              <a:ahLst/>
              <a:cxnLst/>
              <a:rect r="r" b="b" t="t" l="l"/>
              <a:pathLst>
                <a:path h="4927422" w="10899363">
                  <a:moveTo>
                    <a:pt x="10899363" y="4927422"/>
                  </a:moveTo>
                  <a:lnTo>
                    <a:pt x="0" y="4927422"/>
                  </a:lnTo>
                  <a:lnTo>
                    <a:pt x="0" y="0"/>
                  </a:lnTo>
                  <a:lnTo>
                    <a:pt x="10899363" y="4927422"/>
                  </a:lnTo>
                  <a:close/>
                </a:path>
              </a:pathLst>
            </a:custGeom>
            <a:solidFill>
              <a:srgbClr val="052896"/>
            </a:solidFill>
          </p:spPr>
        </p:sp>
      </p:grpSp>
      <p:sp>
        <p:nvSpPr>
          <p:cNvPr name="Freeform 7" id="7"/>
          <p:cNvSpPr/>
          <p:nvPr/>
        </p:nvSpPr>
        <p:spPr>
          <a:xfrm flipH="false" flipV="false" rot="0">
            <a:off x="1028700" y="2031664"/>
            <a:ext cx="13636990" cy="7685343"/>
          </a:xfrm>
          <a:custGeom>
            <a:avLst/>
            <a:gdLst/>
            <a:ahLst/>
            <a:cxnLst/>
            <a:rect r="r" b="b" t="t" l="l"/>
            <a:pathLst>
              <a:path h="7685343" w="13636990">
                <a:moveTo>
                  <a:pt x="0" y="0"/>
                </a:moveTo>
                <a:lnTo>
                  <a:pt x="13636990" y="0"/>
                </a:lnTo>
                <a:lnTo>
                  <a:pt x="13636990" y="7685342"/>
                </a:lnTo>
                <a:lnTo>
                  <a:pt x="0" y="7685342"/>
                </a:lnTo>
                <a:lnTo>
                  <a:pt x="0" y="0"/>
                </a:lnTo>
                <a:close/>
              </a:path>
            </a:pathLst>
          </a:custGeom>
          <a:blipFill>
            <a:blip r:embed="rId2"/>
            <a:stretch>
              <a:fillRect l="0" t="0" r="0" b="0"/>
            </a:stretch>
          </a:blipFill>
        </p:spPr>
      </p:sp>
      <p:sp>
        <p:nvSpPr>
          <p:cNvPr name="TextBox 8" id="8"/>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44</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4667974" y="-8925"/>
            <a:ext cx="3827428" cy="10295925"/>
            <a:chOff x="0" y="0"/>
            <a:chExt cx="5381213" cy="14475665"/>
          </a:xfrm>
        </p:grpSpPr>
        <p:sp>
          <p:nvSpPr>
            <p:cNvPr name="Freeform 3" id="3"/>
            <p:cNvSpPr/>
            <p:nvPr/>
          </p:nvSpPr>
          <p:spPr>
            <a:xfrm flipH="false" flipV="false" rot="0">
              <a:off x="0" y="0"/>
              <a:ext cx="5381213" cy="14475665"/>
            </a:xfrm>
            <a:custGeom>
              <a:avLst/>
              <a:gdLst/>
              <a:ahLst/>
              <a:cxnLst/>
              <a:rect r="r" b="b" t="t" l="l"/>
              <a:pathLst>
                <a:path h="14475665" w="5381213">
                  <a:moveTo>
                    <a:pt x="5381213" y="14475665"/>
                  </a:moveTo>
                  <a:lnTo>
                    <a:pt x="0" y="14475665"/>
                  </a:lnTo>
                  <a:lnTo>
                    <a:pt x="0" y="0"/>
                  </a:lnTo>
                  <a:lnTo>
                    <a:pt x="5381213" y="14475665"/>
                  </a:lnTo>
                  <a:close/>
                </a:path>
              </a:pathLst>
            </a:custGeom>
            <a:solidFill>
              <a:srgbClr val="EA4B33"/>
            </a:solidFill>
          </p:spPr>
        </p:sp>
      </p:grpSp>
      <p:sp>
        <p:nvSpPr>
          <p:cNvPr name="TextBox 4" id="4"/>
          <p:cNvSpPr txBox="true"/>
          <p:nvPr/>
        </p:nvSpPr>
        <p:spPr>
          <a:xfrm rot="0">
            <a:off x="1028700" y="1028700"/>
            <a:ext cx="12924429" cy="866775"/>
          </a:xfrm>
          <a:prstGeom prst="rect">
            <a:avLst/>
          </a:prstGeom>
        </p:spPr>
        <p:txBody>
          <a:bodyPr anchor="t" rtlCol="false" tIns="0" lIns="0" bIns="0" rIns="0">
            <a:spAutoFit/>
          </a:bodyPr>
          <a:lstStyle/>
          <a:p>
            <a:pPr algn="l" marL="0" indent="0" lvl="0">
              <a:lnSpc>
                <a:spcPts val="6840"/>
              </a:lnSpc>
              <a:spcBef>
                <a:spcPct val="0"/>
              </a:spcBef>
            </a:pPr>
            <a:r>
              <a:rPr lang="en-US" sz="5700">
                <a:solidFill>
                  <a:srgbClr val="191919"/>
                </a:solidFill>
                <a:latin typeface="Francois One"/>
              </a:rPr>
              <a:t>Report 3: Báo cáo kinh doanh theo khu vực</a:t>
            </a:r>
          </a:p>
        </p:txBody>
      </p:sp>
      <p:grpSp>
        <p:nvGrpSpPr>
          <p:cNvPr name="Group 5" id="5"/>
          <p:cNvGrpSpPr/>
          <p:nvPr/>
        </p:nvGrpSpPr>
        <p:grpSpPr>
          <a:xfrm rot="-10800000">
            <a:off x="10552647" y="-199425"/>
            <a:ext cx="7752254" cy="3504666"/>
            <a:chOff x="0" y="0"/>
            <a:chExt cx="10899364" cy="4927422"/>
          </a:xfrm>
        </p:grpSpPr>
        <p:sp>
          <p:nvSpPr>
            <p:cNvPr name="Freeform 6" id="6"/>
            <p:cNvSpPr/>
            <p:nvPr/>
          </p:nvSpPr>
          <p:spPr>
            <a:xfrm flipH="false" flipV="false" rot="0">
              <a:off x="0" y="0"/>
              <a:ext cx="10899363" cy="4927422"/>
            </a:xfrm>
            <a:custGeom>
              <a:avLst/>
              <a:gdLst/>
              <a:ahLst/>
              <a:cxnLst/>
              <a:rect r="r" b="b" t="t" l="l"/>
              <a:pathLst>
                <a:path h="4927422" w="10899363">
                  <a:moveTo>
                    <a:pt x="10899363" y="4927422"/>
                  </a:moveTo>
                  <a:lnTo>
                    <a:pt x="0" y="4927422"/>
                  </a:lnTo>
                  <a:lnTo>
                    <a:pt x="0" y="0"/>
                  </a:lnTo>
                  <a:lnTo>
                    <a:pt x="10899363" y="4927422"/>
                  </a:lnTo>
                  <a:close/>
                </a:path>
              </a:pathLst>
            </a:custGeom>
            <a:solidFill>
              <a:srgbClr val="052896"/>
            </a:solidFill>
          </p:spPr>
        </p:sp>
      </p:grpSp>
      <p:sp>
        <p:nvSpPr>
          <p:cNvPr name="Freeform 7" id="7"/>
          <p:cNvSpPr/>
          <p:nvPr/>
        </p:nvSpPr>
        <p:spPr>
          <a:xfrm flipH="false" flipV="false" rot="0">
            <a:off x="1028700" y="2027902"/>
            <a:ext cx="13621939" cy="7707149"/>
          </a:xfrm>
          <a:custGeom>
            <a:avLst/>
            <a:gdLst/>
            <a:ahLst/>
            <a:cxnLst/>
            <a:rect r="r" b="b" t="t" l="l"/>
            <a:pathLst>
              <a:path h="7707149" w="13621939">
                <a:moveTo>
                  <a:pt x="0" y="0"/>
                </a:moveTo>
                <a:lnTo>
                  <a:pt x="13621939" y="0"/>
                </a:lnTo>
                <a:lnTo>
                  <a:pt x="13621939" y="7707149"/>
                </a:lnTo>
                <a:lnTo>
                  <a:pt x="0" y="7707149"/>
                </a:lnTo>
                <a:lnTo>
                  <a:pt x="0" y="0"/>
                </a:lnTo>
                <a:close/>
              </a:path>
            </a:pathLst>
          </a:custGeom>
          <a:blipFill>
            <a:blip r:embed="rId2"/>
            <a:stretch>
              <a:fillRect l="0" t="0" r="0" b="0"/>
            </a:stretch>
          </a:blipFill>
        </p:spPr>
      </p:sp>
      <p:sp>
        <p:nvSpPr>
          <p:cNvPr name="TextBox 8" id="8"/>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45</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52896"/>
        </a:solidFill>
      </p:bgPr>
    </p:bg>
    <p:spTree>
      <p:nvGrpSpPr>
        <p:cNvPr id="1" name=""/>
        <p:cNvGrpSpPr/>
        <p:nvPr/>
      </p:nvGrpSpPr>
      <p:grpSpPr>
        <a:xfrm>
          <a:off x="0" y="0"/>
          <a:ext cx="0" cy="0"/>
          <a:chOff x="0" y="0"/>
          <a:chExt cx="0" cy="0"/>
        </a:xfrm>
      </p:grpSpPr>
      <p:grpSp>
        <p:nvGrpSpPr>
          <p:cNvPr name="Group 2" id="2"/>
          <p:cNvGrpSpPr/>
          <p:nvPr/>
        </p:nvGrpSpPr>
        <p:grpSpPr>
          <a:xfrm rot="0">
            <a:off x="1028700" y="2860185"/>
            <a:ext cx="5703322" cy="5084409"/>
            <a:chOff x="0" y="0"/>
            <a:chExt cx="7604429" cy="6779213"/>
          </a:xfrm>
        </p:grpSpPr>
        <p:sp>
          <p:nvSpPr>
            <p:cNvPr name="TextBox 3" id="3"/>
            <p:cNvSpPr txBox="true"/>
            <p:nvPr/>
          </p:nvSpPr>
          <p:spPr>
            <a:xfrm rot="0">
              <a:off x="0" y="-19050"/>
              <a:ext cx="7604429" cy="4855718"/>
            </a:xfrm>
            <a:prstGeom prst="rect">
              <a:avLst/>
            </a:prstGeom>
          </p:spPr>
          <p:txBody>
            <a:bodyPr anchor="t" rtlCol="false" tIns="0" lIns="0" bIns="0" rIns="0">
              <a:spAutoFit/>
            </a:bodyPr>
            <a:lstStyle/>
            <a:p>
              <a:pPr algn="l" marL="0" indent="0" lvl="0">
                <a:lnSpc>
                  <a:spcPts val="14457"/>
                </a:lnSpc>
              </a:pPr>
              <a:r>
                <a:rPr lang="en-US" sz="11850">
                  <a:solidFill>
                    <a:srgbClr val="FFFFFF"/>
                  </a:solidFill>
                  <a:latin typeface="Francois One"/>
                </a:rPr>
                <a:t>Data Mining</a:t>
              </a:r>
            </a:p>
          </p:txBody>
        </p:sp>
        <p:sp>
          <p:nvSpPr>
            <p:cNvPr name="TextBox 4" id="4"/>
            <p:cNvSpPr txBox="true"/>
            <p:nvPr/>
          </p:nvSpPr>
          <p:spPr>
            <a:xfrm rot="0">
              <a:off x="0" y="5160386"/>
              <a:ext cx="6002302" cy="1380914"/>
            </a:xfrm>
            <a:prstGeom prst="rect">
              <a:avLst/>
            </a:prstGeom>
          </p:spPr>
          <p:txBody>
            <a:bodyPr anchor="t" rtlCol="false" tIns="0" lIns="0" bIns="0" rIns="0">
              <a:spAutoFit/>
            </a:bodyPr>
            <a:lstStyle/>
            <a:p>
              <a:pPr algn="l" marL="0" indent="0" lvl="0">
                <a:lnSpc>
                  <a:spcPts val="4159"/>
                </a:lnSpc>
                <a:spcBef>
                  <a:spcPct val="0"/>
                </a:spcBef>
              </a:pPr>
              <a:r>
                <a:rPr lang="en-US" sz="3199">
                  <a:solidFill>
                    <a:srgbClr val="FFFFFF"/>
                  </a:solidFill>
                  <a:latin typeface="Public Sans"/>
                </a:rPr>
                <a:t>Hypertension Prediction</a:t>
              </a:r>
            </a:p>
          </p:txBody>
        </p:sp>
      </p:grpSp>
      <p:sp>
        <p:nvSpPr>
          <p:cNvPr name="AutoShape 5" id="5"/>
          <p:cNvSpPr/>
          <p:nvPr/>
        </p:nvSpPr>
        <p:spPr>
          <a:xfrm rot="0">
            <a:off x="13463362" y="0"/>
            <a:ext cx="4824638" cy="10287000"/>
          </a:xfrm>
          <a:prstGeom prst="rect">
            <a:avLst/>
          </a:prstGeom>
          <a:solidFill>
            <a:srgbClr val="191919"/>
          </a:solidFill>
        </p:spPr>
      </p:sp>
      <p:grpSp>
        <p:nvGrpSpPr>
          <p:cNvPr name="Group 6" id="6"/>
          <p:cNvGrpSpPr>
            <a:grpSpLocks noChangeAspect="true"/>
          </p:cNvGrpSpPr>
          <p:nvPr/>
        </p:nvGrpSpPr>
        <p:grpSpPr>
          <a:xfrm rot="0">
            <a:off x="7668109" y="1720250"/>
            <a:ext cx="9608559" cy="7126348"/>
            <a:chOff x="0" y="0"/>
            <a:chExt cx="13716000" cy="10172700"/>
          </a:xfrm>
        </p:grpSpPr>
        <p:sp>
          <p:nvSpPr>
            <p:cNvPr name="Freeform 7" id="7"/>
            <p:cNvSpPr/>
            <p:nvPr/>
          </p:nvSpPr>
          <p:spPr>
            <a:xfrm flipH="false" flipV="false" rot="0">
              <a:off x="0" y="0"/>
              <a:ext cx="13716000" cy="10172700"/>
            </a:xfrm>
            <a:custGeom>
              <a:avLst/>
              <a:gdLst/>
              <a:ahLst/>
              <a:cxnLst/>
              <a:rect r="r" b="b" t="t" l="l"/>
              <a:pathLst>
                <a:path h="10172700" w="13716000">
                  <a:moveTo>
                    <a:pt x="0" y="0"/>
                  </a:moveTo>
                  <a:lnTo>
                    <a:pt x="13716000" y="0"/>
                  </a:lnTo>
                  <a:lnTo>
                    <a:pt x="13716000" y="10172700"/>
                  </a:lnTo>
                  <a:lnTo>
                    <a:pt x="0" y="10172700"/>
                  </a:lnTo>
                  <a:close/>
                </a:path>
              </a:pathLst>
            </a:custGeom>
            <a:blipFill>
              <a:blip r:embed="rId2"/>
              <a:stretch>
                <a:fillRect l="0" t="-393" r="0" b="-393"/>
              </a:stretch>
            </a:blipFill>
          </p:spPr>
        </p:sp>
        <p:sp>
          <p:nvSpPr>
            <p:cNvPr name="Freeform 8" id="8"/>
            <p:cNvSpPr/>
            <p:nvPr/>
          </p:nvSpPr>
          <p:spPr>
            <a:xfrm flipH="false" flipV="false" rot="0">
              <a:off x="393700" y="615950"/>
              <a:ext cx="12941300" cy="9107742"/>
            </a:xfrm>
            <a:custGeom>
              <a:avLst/>
              <a:gdLst/>
              <a:ahLst/>
              <a:cxnLst/>
              <a:rect r="r" b="b" t="t" l="l"/>
              <a:pathLst>
                <a:path h="9107742" w="12941300">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3"/>
              <a:stretch>
                <a:fillRect l="-2782" t="0" r="-2782" b="0"/>
              </a:stretch>
            </a:blipFill>
          </p:spPr>
        </p:sp>
      </p:grpSp>
      <p:sp>
        <p:nvSpPr>
          <p:cNvPr name="TextBox 9" id="9"/>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FFFFFF"/>
                </a:solidFill>
                <a:latin typeface="Arimo"/>
              </a:rPr>
              <a:t>46</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577"/>
            <a:ext cx="6962231" cy="10295577"/>
          </a:xfrm>
          <a:custGeom>
            <a:avLst/>
            <a:gdLst/>
            <a:ahLst/>
            <a:cxnLst/>
            <a:rect r="r" b="b" t="t" l="l"/>
            <a:pathLst>
              <a:path h="10295577" w="6962231">
                <a:moveTo>
                  <a:pt x="0" y="0"/>
                </a:moveTo>
                <a:lnTo>
                  <a:pt x="6962231" y="0"/>
                </a:lnTo>
                <a:lnTo>
                  <a:pt x="6962231" y="10295577"/>
                </a:lnTo>
                <a:lnTo>
                  <a:pt x="0" y="10295577"/>
                </a:lnTo>
                <a:lnTo>
                  <a:pt x="0" y="0"/>
                </a:lnTo>
                <a:close/>
              </a:path>
            </a:pathLst>
          </a:custGeom>
          <a:blipFill>
            <a:blip r:embed="rId2"/>
            <a:stretch>
              <a:fillRect l="0" t="0" r="-13311" b="0"/>
            </a:stretch>
          </a:blipFill>
        </p:spPr>
      </p:sp>
      <p:grpSp>
        <p:nvGrpSpPr>
          <p:cNvPr name="Group 3" id="3"/>
          <p:cNvGrpSpPr/>
          <p:nvPr/>
        </p:nvGrpSpPr>
        <p:grpSpPr>
          <a:xfrm rot="-5400000">
            <a:off x="1861961" y="5186730"/>
            <a:ext cx="3238309" cy="6962231"/>
            <a:chOff x="0" y="0"/>
            <a:chExt cx="5350489" cy="11503332"/>
          </a:xfrm>
        </p:grpSpPr>
        <p:sp>
          <p:nvSpPr>
            <p:cNvPr name="Freeform 4" id="4"/>
            <p:cNvSpPr/>
            <p:nvPr/>
          </p:nvSpPr>
          <p:spPr>
            <a:xfrm flipH="false" flipV="false" rot="0">
              <a:off x="0" y="0"/>
              <a:ext cx="5350489" cy="11503332"/>
            </a:xfrm>
            <a:custGeom>
              <a:avLst/>
              <a:gdLst/>
              <a:ahLst/>
              <a:cxnLst/>
              <a:rect r="r" b="b" t="t" l="l"/>
              <a:pathLst>
                <a:path h="11503332" w="5350489">
                  <a:moveTo>
                    <a:pt x="5350489" y="11503332"/>
                  </a:moveTo>
                  <a:lnTo>
                    <a:pt x="0" y="11503332"/>
                  </a:lnTo>
                  <a:lnTo>
                    <a:pt x="0" y="0"/>
                  </a:lnTo>
                  <a:lnTo>
                    <a:pt x="5350489" y="11503332"/>
                  </a:lnTo>
                  <a:close/>
                </a:path>
              </a:pathLst>
            </a:custGeom>
            <a:solidFill>
              <a:srgbClr val="EA4B33"/>
            </a:solidFill>
          </p:spPr>
        </p:sp>
      </p:grpSp>
      <p:grpSp>
        <p:nvGrpSpPr>
          <p:cNvPr name="Group 5" id="5"/>
          <p:cNvGrpSpPr/>
          <p:nvPr/>
        </p:nvGrpSpPr>
        <p:grpSpPr>
          <a:xfrm rot="-10800000">
            <a:off x="0" y="-8577"/>
            <a:ext cx="7250190" cy="4300062"/>
            <a:chOff x="0" y="0"/>
            <a:chExt cx="11811432" cy="7005318"/>
          </a:xfrm>
        </p:grpSpPr>
        <p:sp>
          <p:nvSpPr>
            <p:cNvPr name="Freeform 6" id="6"/>
            <p:cNvSpPr/>
            <p:nvPr/>
          </p:nvSpPr>
          <p:spPr>
            <a:xfrm flipH="false" flipV="false" rot="0">
              <a:off x="0" y="0"/>
              <a:ext cx="11811432" cy="7005319"/>
            </a:xfrm>
            <a:custGeom>
              <a:avLst/>
              <a:gdLst/>
              <a:ahLst/>
              <a:cxnLst/>
              <a:rect r="r" b="b" t="t" l="l"/>
              <a:pathLst>
                <a:path h="7005319" w="11811432">
                  <a:moveTo>
                    <a:pt x="11811432" y="7005319"/>
                  </a:moveTo>
                  <a:lnTo>
                    <a:pt x="0" y="7005319"/>
                  </a:lnTo>
                  <a:lnTo>
                    <a:pt x="0" y="0"/>
                  </a:lnTo>
                  <a:lnTo>
                    <a:pt x="11811432" y="7005319"/>
                  </a:lnTo>
                  <a:close/>
                </a:path>
              </a:pathLst>
            </a:custGeom>
            <a:solidFill>
              <a:srgbClr val="FFFFFF"/>
            </a:solidFill>
          </p:spPr>
        </p:sp>
      </p:grpSp>
      <p:sp>
        <p:nvSpPr>
          <p:cNvPr name="Freeform 7" id="7"/>
          <p:cNvSpPr/>
          <p:nvPr/>
        </p:nvSpPr>
        <p:spPr>
          <a:xfrm flipH="false" flipV="false" rot="0">
            <a:off x="7110902" y="3252166"/>
            <a:ext cx="10721172" cy="6136650"/>
          </a:xfrm>
          <a:custGeom>
            <a:avLst/>
            <a:gdLst/>
            <a:ahLst/>
            <a:cxnLst/>
            <a:rect r="r" b="b" t="t" l="l"/>
            <a:pathLst>
              <a:path h="6136650" w="10721172">
                <a:moveTo>
                  <a:pt x="0" y="0"/>
                </a:moveTo>
                <a:lnTo>
                  <a:pt x="10721172" y="0"/>
                </a:lnTo>
                <a:lnTo>
                  <a:pt x="10721172" y="6136650"/>
                </a:lnTo>
                <a:lnTo>
                  <a:pt x="0" y="6136650"/>
                </a:lnTo>
                <a:lnTo>
                  <a:pt x="0" y="0"/>
                </a:lnTo>
                <a:close/>
              </a:path>
            </a:pathLst>
          </a:custGeom>
          <a:blipFill>
            <a:blip r:embed="rId3"/>
            <a:stretch>
              <a:fillRect l="0" t="0" r="0" b="0"/>
            </a:stretch>
          </a:blipFill>
        </p:spPr>
      </p:sp>
      <p:sp>
        <p:nvSpPr>
          <p:cNvPr name="TextBox 8" id="8"/>
          <p:cNvSpPr txBox="true"/>
          <p:nvPr/>
        </p:nvSpPr>
        <p:spPr>
          <a:xfrm rot="0">
            <a:off x="7110902" y="201698"/>
            <a:ext cx="9630440" cy="1028700"/>
          </a:xfrm>
          <a:prstGeom prst="rect">
            <a:avLst/>
          </a:prstGeom>
        </p:spPr>
        <p:txBody>
          <a:bodyPr anchor="t" rtlCol="false" tIns="0" lIns="0" bIns="0" rIns="0">
            <a:spAutoFit/>
          </a:bodyPr>
          <a:lstStyle/>
          <a:p>
            <a:pPr algn="l" marL="0" indent="0" lvl="0">
              <a:lnSpc>
                <a:spcPts val="8198"/>
              </a:lnSpc>
              <a:spcBef>
                <a:spcPct val="0"/>
              </a:spcBef>
            </a:pPr>
            <a:r>
              <a:rPr lang="en-US" sz="6831">
                <a:solidFill>
                  <a:srgbClr val="191919"/>
                </a:solidFill>
                <a:latin typeface="Francois One"/>
              </a:rPr>
              <a:t>GIỚI THIỆU BỘ DỮ LIỆU</a:t>
            </a:r>
          </a:p>
        </p:txBody>
      </p:sp>
      <p:sp>
        <p:nvSpPr>
          <p:cNvPr name="TextBox 9" id="9"/>
          <p:cNvSpPr txBox="true"/>
          <p:nvPr/>
        </p:nvSpPr>
        <p:spPr>
          <a:xfrm rot="0">
            <a:off x="7110902" y="1486555"/>
            <a:ext cx="9630440" cy="869950"/>
          </a:xfrm>
          <a:prstGeom prst="rect">
            <a:avLst/>
          </a:prstGeom>
        </p:spPr>
        <p:txBody>
          <a:bodyPr anchor="t" rtlCol="false" tIns="0" lIns="0" bIns="0" rIns="0">
            <a:spAutoFit/>
          </a:bodyPr>
          <a:lstStyle/>
          <a:p>
            <a:pPr algn="just" marL="0" indent="0" lvl="0">
              <a:lnSpc>
                <a:spcPts val="3499"/>
              </a:lnSpc>
            </a:pPr>
            <a:r>
              <a:rPr lang="en-US" sz="2499">
                <a:solidFill>
                  <a:srgbClr val="191919"/>
                </a:solidFill>
                <a:latin typeface="Public Sans"/>
              </a:rPr>
              <a:t>Bộ dữ liệu Hypetension là bộ dữ liệu về bệnh cao huyết áp, gồm 26083 dòng và 15 cột</a:t>
            </a:r>
          </a:p>
        </p:txBody>
      </p:sp>
      <p:sp>
        <p:nvSpPr>
          <p:cNvPr name="TextBox 10" id="10"/>
          <p:cNvSpPr txBox="true"/>
          <p:nvPr/>
        </p:nvSpPr>
        <p:spPr>
          <a:xfrm rot="0">
            <a:off x="7110902" y="2406673"/>
            <a:ext cx="9630440" cy="431800"/>
          </a:xfrm>
          <a:prstGeom prst="rect">
            <a:avLst/>
          </a:prstGeom>
        </p:spPr>
        <p:txBody>
          <a:bodyPr anchor="t" rtlCol="false" tIns="0" lIns="0" bIns="0" rIns="0">
            <a:spAutoFit/>
          </a:bodyPr>
          <a:lstStyle/>
          <a:p>
            <a:pPr algn="just" marL="0" indent="0" lvl="0">
              <a:lnSpc>
                <a:spcPts val="3499"/>
              </a:lnSpc>
            </a:pPr>
            <a:r>
              <a:rPr lang="en-US" sz="2499" u="sng">
                <a:solidFill>
                  <a:srgbClr val="191919"/>
                </a:solidFill>
                <a:latin typeface="Public Sans"/>
                <a:hlinkClick r:id="rId4" tooltip="https://www.kaggle.com/datasets/prosperchuks/health-dataset?select=hypertension_data.csv"/>
              </a:rPr>
              <a:t>Link Dataset: Hypertension_data</a:t>
            </a:r>
          </a:p>
        </p:txBody>
      </p:sp>
      <p:sp>
        <p:nvSpPr>
          <p:cNvPr name="TextBox 11" id="11"/>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47</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25769" y="-8577"/>
            <a:ext cx="7106210" cy="10295577"/>
          </a:xfrm>
          <a:custGeom>
            <a:avLst/>
            <a:gdLst/>
            <a:ahLst/>
            <a:cxnLst/>
            <a:rect r="r" b="b" t="t" l="l"/>
            <a:pathLst>
              <a:path h="10295577" w="7106210">
                <a:moveTo>
                  <a:pt x="0" y="0"/>
                </a:moveTo>
                <a:lnTo>
                  <a:pt x="7106211" y="0"/>
                </a:lnTo>
                <a:lnTo>
                  <a:pt x="7106211" y="10295577"/>
                </a:lnTo>
                <a:lnTo>
                  <a:pt x="0" y="10295577"/>
                </a:lnTo>
                <a:lnTo>
                  <a:pt x="0" y="0"/>
                </a:lnTo>
                <a:close/>
              </a:path>
            </a:pathLst>
          </a:custGeom>
          <a:blipFill>
            <a:blip r:embed="rId2"/>
            <a:stretch>
              <a:fillRect l="-30393" t="0" r="-86657" b="0"/>
            </a:stretch>
          </a:blipFill>
        </p:spPr>
      </p:sp>
      <p:grpSp>
        <p:nvGrpSpPr>
          <p:cNvPr name="Group 3" id="3"/>
          <p:cNvGrpSpPr/>
          <p:nvPr/>
        </p:nvGrpSpPr>
        <p:grpSpPr>
          <a:xfrm rot="0">
            <a:off x="11325769" y="4486894"/>
            <a:ext cx="3542905" cy="5800106"/>
            <a:chOff x="0" y="0"/>
            <a:chExt cx="5853757" cy="9583214"/>
          </a:xfrm>
        </p:grpSpPr>
        <p:sp>
          <p:nvSpPr>
            <p:cNvPr name="Freeform 4" id="4"/>
            <p:cNvSpPr/>
            <p:nvPr/>
          </p:nvSpPr>
          <p:spPr>
            <a:xfrm flipH="false" flipV="false" rot="0">
              <a:off x="0" y="0"/>
              <a:ext cx="5853757" cy="9583214"/>
            </a:xfrm>
            <a:custGeom>
              <a:avLst/>
              <a:gdLst/>
              <a:ahLst/>
              <a:cxnLst/>
              <a:rect r="r" b="b" t="t" l="l"/>
              <a:pathLst>
                <a:path h="9583214" w="5853757">
                  <a:moveTo>
                    <a:pt x="5853757" y="9583214"/>
                  </a:moveTo>
                  <a:lnTo>
                    <a:pt x="0" y="9583214"/>
                  </a:lnTo>
                  <a:lnTo>
                    <a:pt x="0" y="0"/>
                  </a:lnTo>
                  <a:lnTo>
                    <a:pt x="5853757" y="9583214"/>
                  </a:lnTo>
                  <a:close/>
                </a:path>
              </a:pathLst>
            </a:custGeom>
            <a:solidFill>
              <a:srgbClr val="EA4B33"/>
            </a:solidFill>
          </p:spPr>
        </p:sp>
      </p:grpSp>
      <p:grpSp>
        <p:nvGrpSpPr>
          <p:cNvPr name="Group 5" id="5"/>
          <p:cNvGrpSpPr/>
          <p:nvPr/>
        </p:nvGrpSpPr>
        <p:grpSpPr>
          <a:xfrm rot="5400000">
            <a:off x="12526652" y="-1418435"/>
            <a:ext cx="4486894" cy="7323763"/>
            <a:chOff x="0" y="0"/>
            <a:chExt cx="7309690" cy="11931291"/>
          </a:xfrm>
        </p:grpSpPr>
        <p:sp>
          <p:nvSpPr>
            <p:cNvPr name="Freeform 6" id="6"/>
            <p:cNvSpPr/>
            <p:nvPr/>
          </p:nvSpPr>
          <p:spPr>
            <a:xfrm flipH="false" flipV="false" rot="0">
              <a:off x="0" y="0"/>
              <a:ext cx="7309690" cy="11931291"/>
            </a:xfrm>
            <a:custGeom>
              <a:avLst/>
              <a:gdLst/>
              <a:ahLst/>
              <a:cxnLst/>
              <a:rect r="r" b="b" t="t" l="l"/>
              <a:pathLst>
                <a:path h="11931291" w="7309690">
                  <a:moveTo>
                    <a:pt x="7309690" y="11931291"/>
                  </a:moveTo>
                  <a:lnTo>
                    <a:pt x="0" y="11931291"/>
                  </a:lnTo>
                  <a:lnTo>
                    <a:pt x="0" y="0"/>
                  </a:lnTo>
                  <a:lnTo>
                    <a:pt x="7309690" y="11931291"/>
                  </a:lnTo>
                  <a:close/>
                </a:path>
              </a:pathLst>
            </a:custGeom>
            <a:solidFill>
              <a:srgbClr val="FFFFFF"/>
            </a:solidFill>
          </p:spPr>
        </p:sp>
      </p:grpSp>
      <p:sp>
        <p:nvSpPr>
          <p:cNvPr name="Freeform 7" id="7"/>
          <p:cNvSpPr/>
          <p:nvPr/>
        </p:nvSpPr>
        <p:spPr>
          <a:xfrm flipH="false" flipV="false" rot="0">
            <a:off x="1028700" y="2767168"/>
            <a:ext cx="8984203" cy="6190677"/>
          </a:xfrm>
          <a:custGeom>
            <a:avLst/>
            <a:gdLst/>
            <a:ahLst/>
            <a:cxnLst/>
            <a:rect r="r" b="b" t="t" l="l"/>
            <a:pathLst>
              <a:path h="6190677" w="8984203">
                <a:moveTo>
                  <a:pt x="0" y="0"/>
                </a:moveTo>
                <a:lnTo>
                  <a:pt x="8984203" y="0"/>
                </a:lnTo>
                <a:lnTo>
                  <a:pt x="8984203" y="6190677"/>
                </a:lnTo>
                <a:lnTo>
                  <a:pt x="0" y="6190677"/>
                </a:lnTo>
                <a:lnTo>
                  <a:pt x="0" y="0"/>
                </a:lnTo>
                <a:close/>
              </a:path>
            </a:pathLst>
          </a:custGeom>
          <a:blipFill>
            <a:blip r:embed="rId3"/>
            <a:stretch>
              <a:fillRect l="0" t="0" r="0" b="0"/>
            </a:stretch>
          </a:blipFill>
        </p:spPr>
      </p:sp>
      <p:sp>
        <p:nvSpPr>
          <p:cNvPr name="TextBox 8" id="8"/>
          <p:cNvSpPr txBox="true"/>
          <p:nvPr/>
        </p:nvSpPr>
        <p:spPr>
          <a:xfrm rot="0">
            <a:off x="1028700" y="1028700"/>
            <a:ext cx="8286750" cy="1371600"/>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191919"/>
                </a:solidFill>
                <a:latin typeface="Francois One"/>
              </a:rPr>
              <a:t>Mô tả bộ dữ liệu</a:t>
            </a:r>
          </a:p>
        </p:txBody>
      </p:sp>
      <p:sp>
        <p:nvSpPr>
          <p:cNvPr name="TextBox 9" id="9"/>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FFFFFF"/>
                </a:solidFill>
                <a:latin typeface="Arimo"/>
              </a:rPr>
              <a:t>48</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25769" y="-8577"/>
            <a:ext cx="7106210" cy="10295577"/>
          </a:xfrm>
          <a:custGeom>
            <a:avLst/>
            <a:gdLst/>
            <a:ahLst/>
            <a:cxnLst/>
            <a:rect r="r" b="b" t="t" l="l"/>
            <a:pathLst>
              <a:path h="10295577" w="7106210">
                <a:moveTo>
                  <a:pt x="0" y="0"/>
                </a:moveTo>
                <a:lnTo>
                  <a:pt x="7106211" y="0"/>
                </a:lnTo>
                <a:lnTo>
                  <a:pt x="7106211" y="10295577"/>
                </a:lnTo>
                <a:lnTo>
                  <a:pt x="0" y="10295577"/>
                </a:lnTo>
                <a:lnTo>
                  <a:pt x="0" y="0"/>
                </a:lnTo>
                <a:close/>
              </a:path>
            </a:pathLst>
          </a:custGeom>
          <a:blipFill>
            <a:blip r:embed="rId2"/>
            <a:stretch>
              <a:fillRect l="-30393" t="0" r="-86657" b="0"/>
            </a:stretch>
          </a:blipFill>
        </p:spPr>
      </p:sp>
      <p:grpSp>
        <p:nvGrpSpPr>
          <p:cNvPr name="Group 3" id="3"/>
          <p:cNvGrpSpPr/>
          <p:nvPr/>
        </p:nvGrpSpPr>
        <p:grpSpPr>
          <a:xfrm rot="0">
            <a:off x="11325769" y="4486894"/>
            <a:ext cx="3542905" cy="5800106"/>
            <a:chOff x="0" y="0"/>
            <a:chExt cx="5853757" cy="9583214"/>
          </a:xfrm>
        </p:grpSpPr>
        <p:sp>
          <p:nvSpPr>
            <p:cNvPr name="Freeform 4" id="4"/>
            <p:cNvSpPr/>
            <p:nvPr/>
          </p:nvSpPr>
          <p:spPr>
            <a:xfrm flipH="false" flipV="false" rot="0">
              <a:off x="0" y="0"/>
              <a:ext cx="5853757" cy="9583214"/>
            </a:xfrm>
            <a:custGeom>
              <a:avLst/>
              <a:gdLst/>
              <a:ahLst/>
              <a:cxnLst/>
              <a:rect r="r" b="b" t="t" l="l"/>
              <a:pathLst>
                <a:path h="9583214" w="5853757">
                  <a:moveTo>
                    <a:pt x="5853757" y="9583214"/>
                  </a:moveTo>
                  <a:lnTo>
                    <a:pt x="0" y="9583214"/>
                  </a:lnTo>
                  <a:lnTo>
                    <a:pt x="0" y="0"/>
                  </a:lnTo>
                  <a:lnTo>
                    <a:pt x="5853757" y="9583214"/>
                  </a:lnTo>
                  <a:close/>
                </a:path>
              </a:pathLst>
            </a:custGeom>
            <a:solidFill>
              <a:srgbClr val="EA4B33"/>
            </a:solidFill>
          </p:spPr>
        </p:sp>
      </p:grpSp>
      <p:grpSp>
        <p:nvGrpSpPr>
          <p:cNvPr name="Group 5" id="5"/>
          <p:cNvGrpSpPr/>
          <p:nvPr/>
        </p:nvGrpSpPr>
        <p:grpSpPr>
          <a:xfrm rot="5400000">
            <a:off x="12526652" y="-1418435"/>
            <a:ext cx="4486894" cy="7323763"/>
            <a:chOff x="0" y="0"/>
            <a:chExt cx="7309690" cy="11931291"/>
          </a:xfrm>
        </p:grpSpPr>
        <p:sp>
          <p:nvSpPr>
            <p:cNvPr name="Freeform 6" id="6"/>
            <p:cNvSpPr/>
            <p:nvPr/>
          </p:nvSpPr>
          <p:spPr>
            <a:xfrm flipH="false" flipV="false" rot="0">
              <a:off x="0" y="0"/>
              <a:ext cx="7309690" cy="11931291"/>
            </a:xfrm>
            <a:custGeom>
              <a:avLst/>
              <a:gdLst/>
              <a:ahLst/>
              <a:cxnLst/>
              <a:rect r="r" b="b" t="t" l="l"/>
              <a:pathLst>
                <a:path h="11931291" w="7309690">
                  <a:moveTo>
                    <a:pt x="7309690" y="11931291"/>
                  </a:moveTo>
                  <a:lnTo>
                    <a:pt x="0" y="11931291"/>
                  </a:lnTo>
                  <a:lnTo>
                    <a:pt x="0" y="0"/>
                  </a:lnTo>
                  <a:lnTo>
                    <a:pt x="7309690" y="11931291"/>
                  </a:lnTo>
                  <a:close/>
                </a:path>
              </a:pathLst>
            </a:custGeom>
            <a:solidFill>
              <a:srgbClr val="FFFFFF"/>
            </a:solidFill>
          </p:spPr>
        </p:sp>
      </p:grpSp>
      <p:sp>
        <p:nvSpPr>
          <p:cNvPr name="Freeform 7" id="7"/>
          <p:cNvSpPr/>
          <p:nvPr/>
        </p:nvSpPr>
        <p:spPr>
          <a:xfrm flipH="false" flipV="false" rot="0">
            <a:off x="1028700" y="2680552"/>
            <a:ext cx="8652694" cy="6650534"/>
          </a:xfrm>
          <a:custGeom>
            <a:avLst/>
            <a:gdLst/>
            <a:ahLst/>
            <a:cxnLst/>
            <a:rect r="r" b="b" t="t" l="l"/>
            <a:pathLst>
              <a:path h="6650534" w="8652694">
                <a:moveTo>
                  <a:pt x="0" y="0"/>
                </a:moveTo>
                <a:lnTo>
                  <a:pt x="8652694" y="0"/>
                </a:lnTo>
                <a:lnTo>
                  <a:pt x="8652694" y="6650533"/>
                </a:lnTo>
                <a:lnTo>
                  <a:pt x="0" y="6650533"/>
                </a:lnTo>
                <a:lnTo>
                  <a:pt x="0" y="0"/>
                </a:lnTo>
                <a:close/>
              </a:path>
            </a:pathLst>
          </a:custGeom>
          <a:blipFill>
            <a:blip r:embed="rId3"/>
            <a:stretch>
              <a:fillRect l="0" t="0" r="0" b="0"/>
            </a:stretch>
          </a:blipFill>
        </p:spPr>
      </p:sp>
      <p:sp>
        <p:nvSpPr>
          <p:cNvPr name="TextBox 8" id="8"/>
          <p:cNvSpPr txBox="true"/>
          <p:nvPr/>
        </p:nvSpPr>
        <p:spPr>
          <a:xfrm rot="0">
            <a:off x="1028700" y="1028700"/>
            <a:ext cx="8286750" cy="1371600"/>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191919"/>
                </a:solidFill>
                <a:latin typeface="Francois One"/>
              </a:rPr>
              <a:t>Mô tả bộ dữ liệu</a:t>
            </a:r>
          </a:p>
        </p:txBody>
      </p:sp>
      <p:sp>
        <p:nvSpPr>
          <p:cNvPr name="TextBox 9" id="9"/>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FFFFFF"/>
                </a:solidFill>
                <a:latin typeface="Arimo"/>
              </a:rPr>
              <a:t>49</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AutoShape 2" id="2"/>
          <p:cNvSpPr/>
          <p:nvPr/>
        </p:nvSpPr>
        <p:spPr>
          <a:xfrm rot="0">
            <a:off x="0" y="4114512"/>
            <a:ext cx="18288000" cy="6172344"/>
          </a:xfrm>
          <a:prstGeom prst="rect">
            <a:avLst/>
          </a:prstGeom>
          <a:solidFill>
            <a:srgbClr val="FFFFFF"/>
          </a:solidFill>
        </p:spPr>
      </p:sp>
      <p:sp>
        <p:nvSpPr>
          <p:cNvPr name="Freeform 3" id="3"/>
          <p:cNvSpPr/>
          <p:nvPr/>
        </p:nvSpPr>
        <p:spPr>
          <a:xfrm flipH="false" flipV="false" rot="0">
            <a:off x="0" y="0"/>
            <a:ext cx="18288000" cy="4114512"/>
          </a:xfrm>
          <a:custGeom>
            <a:avLst/>
            <a:gdLst/>
            <a:ahLst/>
            <a:cxnLst/>
            <a:rect r="r" b="b" t="t" l="l"/>
            <a:pathLst>
              <a:path h="4114512" w="18288000">
                <a:moveTo>
                  <a:pt x="0" y="0"/>
                </a:moveTo>
                <a:lnTo>
                  <a:pt x="18288000" y="0"/>
                </a:lnTo>
                <a:lnTo>
                  <a:pt x="18288000" y="4114512"/>
                </a:lnTo>
                <a:lnTo>
                  <a:pt x="0" y="4114512"/>
                </a:lnTo>
                <a:lnTo>
                  <a:pt x="0" y="0"/>
                </a:lnTo>
                <a:close/>
              </a:path>
            </a:pathLst>
          </a:custGeom>
          <a:blipFill>
            <a:blip r:embed="rId2">
              <a:alphaModFix amt="50000"/>
            </a:blip>
            <a:stretch>
              <a:fillRect l="0" t="-51599" r="0" b="-144810"/>
            </a:stretch>
          </a:blipFill>
        </p:spPr>
      </p:sp>
      <p:sp>
        <p:nvSpPr>
          <p:cNvPr name="Freeform 4" id="4"/>
          <p:cNvSpPr/>
          <p:nvPr/>
        </p:nvSpPr>
        <p:spPr>
          <a:xfrm flipH="false" flipV="false" rot="0">
            <a:off x="1028700" y="3436380"/>
            <a:ext cx="8650948" cy="5147417"/>
          </a:xfrm>
          <a:custGeom>
            <a:avLst/>
            <a:gdLst/>
            <a:ahLst/>
            <a:cxnLst/>
            <a:rect r="r" b="b" t="t" l="l"/>
            <a:pathLst>
              <a:path h="5147417" w="8650948">
                <a:moveTo>
                  <a:pt x="0" y="0"/>
                </a:moveTo>
                <a:lnTo>
                  <a:pt x="8650948" y="0"/>
                </a:lnTo>
                <a:lnTo>
                  <a:pt x="8650948" y="5147417"/>
                </a:lnTo>
                <a:lnTo>
                  <a:pt x="0" y="5147417"/>
                </a:lnTo>
                <a:lnTo>
                  <a:pt x="0" y="0"/>
                </a:lnTo>
                <a:close/>
              </a:path>
            </a:pathLst>
          </a:custGeom>
          <a:blipFill>
            <a:blip r:embed="rId3"/>
            <a:stretch>
              <a:fillRect l="0" t="0" r="0" b="0"/>
            </a:stretch>
          </a:blipFill>
        </p:spPr>
      </p:sp>
      <p:sp>
        <p:nvSpPr>
          <p:cNvPr name="Freeform 5" id="5"/>
          <p:cNvSpPr/>
          <p:nvPr/>
        </p:nvSpPr>
        <p:spPr>
          <a:xfrm flipH="false" flipV="false" rot="0">
            <a:off x="11315018" y="2712615"/>
            <a:ext cx="5539015" cy="6594947"/>
          </a:xfrm>
          <a:custGeom>
            <a:avLst/>
            <a:gdLst/>
            <a:ahLst/>
            <a:cxnLst/>
            <a:rect r="r" b="b" t="t" l="l"/>
            <a:pathLst>
              <a:path h="6594947" w="5539015">
                <a:moveTo>
                  <a:pt x="0" y="0"/>
                </a:moveTo>
                <a:lnTo>
                  <a:pt x="5539015" y="0"/>
                </a:lnTo>
                <a:lnTo>
                  <a:pt x="5539015" y="6594947"/>
                </a:lnTo>
                <a:lnTo>
                  <a:pt x="0" y="6594947"/>
                </a:lnTo>
                <a:lnTo>
                  <a:pt x="0" y="0"/>
                </a:lnTo>
                <a:close/>
              </a:path>
            </a:pathLst>
          </a:custGeom>
          <a:blipFill>
            <a:blip r:embed="rId4"/>
            <a:stretch>
              <a:fillRect l="0" t="0" r="0" b="0"/>
            </a:stretch>
          </a:blipFill>
          <a:ln cap="sq">
            <a:noFill/>
            <a:prstDash val="solid"/>
            <a:miter/>
          </a:ln>
        </p:spPr>
      </p:sp>
      <p:sp>
        <p:nvSpPr>
          <p:cNvPr name="TextBox 6" id="6"/>
          <p:cNvSpPr txBox="true"/>
          <p:nvPr/>
        </p:nvSpPr>
        <p:spPr>
          <a:xfrm rot="0">
            <a:off x="4203475" y="1028700"/>
            <a:ext cx="9881051" cy="1371600"/>
          </a:xfrm>
          <a:prstGeom prst="rect">
            <a:avLst/>
          </a:prstGeom>
        </p:spPr>
        <p:txBody>
          <a:bodyPr anchor="t" rtlCol="false" tIns="0" lIns="0" bIns="0" rIns="0">
            <a:spAutoFit/>
          </a:bodyPr>
          <a:lstStyle/>
          <a:p>
            <a:pPr algn="ctr" marL="0" indent="0" lvl="0">
              <a:lnSpc>
                <a:spcPts val="10800"/>
              </a:lnSpc>
              <a:spcBef>
                <a:spcPct val="0"/>
              </a:spcBef>
            </a:pPr>
            <a:r>
              <a:rPr lang="en-US" sz="9000">
                <a:solidFill>
                  <a:srgbClr val="FFFFFF"/>
                </a:solidFill>
                <a:latin typeface="Francois One"/>
              </a:rPr>
              <a:t>Tiền xử lý dữ liệu</a:t>
            </a:r>
          </a:p>
        </p:txBody>
      </p:sp>
      <p:sp>
        <p:nvSpPr>
          <p:cNvPr name="TextBox 7" id="7"/>
          <p:cNvSpPr txBox="true"/>
          <p:nvPr/>
        </p:nvSpPr>
        <p:spPr>
          <a:xfrm rot="0">
            <a:off x="17715396" y="9563061"/>
            <a:ext cx="211931"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5</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7797" y="0"/>
            <a:ext cx="18483595" cy="2084461"/>
          </a:xfrm>
          <a:prstGeom prst="rect">
            <a:avLst/>
          </a:prstGeom>
          <a:solidFill>
            <a:srgbClr val="EA4B33"/>
          </a:solidFill>
        </p:spPr>
      </p:sp>
      <p:sp>
        <p:nvSpPr>
          <p:cNvPr name="Freeform 3" id="3"/>
          <p:cNvSpPr/>
          <p:nvPr/>
        </p:nvSpPr>
        <p:spPr>
          <a:xfrm flipH="false" flipV="false" rot="0">
            <a:off x="1935385" y="2564601"/>
            <a:ext cx="6430841" cy="5867478"/>
          </a:xfrm>
          <a:custGeom>
            <a:avLst/>
            <a:gdLst/>
            <a:ahLst/>
            <a:cxnLst/>
            <a:rect r="r" b="b" t="t" l="l"/>
            <a:pathLst>
              <a:path h="5867478" w="6430841">
                <a:moveTo>
                  <a:pt x="0" y="0"/>
                </a:moveTo>
                <a:lnTo>
                  <a:pt x="6430840" y="0"/>
                </a:lnTo>
                <a:lnTo>
                  <a:pt x="6430840" y="5867478"/>
                </a:lnTo>
                <a:lnTo>
                  <a:pt x="0" y="5867478"/>
                </a:lnTo>
                <a:lnTo>
                  <a:pt x="0" y="0"/>
                </a:lnTo>
                <a:close/>
              </a:path>
            </a:pathLst>
          </a:custGeom>
          <a:blipFill>
            <a:blip r:embed="rId2"/>
            <a:stretch>
              <a:fillRect l="0" t="0" r="0" b="0"/>
            </a:stretch>
          </a:blipFill>
        </p:spPr>
      </p:sp>
      <p:sp>
        <p:nvSpPr>
          <p:cNvPr name="Freeform 4" id="4"/>
          <p:cNvSpPr/>
          <p:nvPr/>
        </p:nvSpPr>
        <p:spPr>
          <a:xfrm flipH="false" flipV="false" rot="0">
            <a:off x="9831939" y="2564601"/>
            <a:ext cx="6520676" cy="5893688"/>
          </a:xfrm>
          <a:custGeom>
            <a:avLst/>
            <a:gdLst/>
            <a:ahLst/>
            <a:cxnLst/>
            <a:rect r="r" b="b" t="t" l="l"/>
            <a:pathLst>
              <a:path h="5893688" w="6520676">
                <a:moveTo>
                  <a:pt x="0" y="0"/>
                </a:moveTo>
                <a:lnTo>
                  <a:pt x="6520676" y="0"/>
                </a:lnTo>
                <a:lnTo>
                  <a:pt x="6520676" y="5893688"/>
                </a:lnTo>
                <a:lnTo>
                  <a:pt x="0" y="5893688"/>
                </a:lnTo>
                <a:lnTo>
                  <a:pt x="0" y="0"/>
                </a:lnTo>
                <a:close/>
              </a:path>
            </a:pathLst>
          </a:custGeom>
          <a:blipFill>
            <a:blip r:embed="rId3"/>
            <a:stretch>
              <a:fillRect l="0" t="0" r="0" b="0"/>
            </a:stretch>
          </a:blipFill>
        </p:spPr>
      </p:sp>
      <p:sp>
        <p:nvSpPr>
          <p:cNvPr name="TextBox 5" id="5"/>
          <p:cNvSpPr txBox="true"/>
          <p:nvPr/>
        </p:nvSpPr>
        <p:spPr>
          <a:xfrm rot="0">
            <a:off x="2306939" y="414338"/>
            <a:ext cx="13674122" cy="1228725"/>
          </a:xfrm>
          <a:prstGeom prst="rect">
            <a:avLst/>
          </a:prstGeom>
        </p:spPr>
        <p:txBody>
          <a:bodyPr anchor="t" rtlCol="false" tIns="0" lIns="0" bIns="0" rIns="0">
            <a:spAutoFit/>
          </a:bodyPr>
          <a:lstStyle/>
          <a:p>
            <a:pPr algn="ctr" marL="0" indent="0" lvl="0">
              <a:lnSpc>
                <a:spcPts val="9720"/>
              </a:lnSpc>
              <a:spcBef>
                <a:spcPct val="0"/>
              </a:spcBef>
            </a:pPr>
            <a:r>
              <a:rPr lang="en-US" sz="8100">
                <a:solidFill>
                  <a:srgbClr val="FFFFFF"/>
                </a:solidFill>
                <a:latin typeface="Francois One"/>
              </a:rPr>
              <a:t>Đổ dữ liệu vào SQL Server</a:t>
            </a:r>
          </a:p>
        </p:txBody>
      </p:sp>
      <p:sp>
        <p:nvSpPr>
          <p:cNvPr name="TextBox 6" id="6"/>
          <p:cNvSpPr txBox="true"/>
          <p:nvPr/>
        </p:nvSpPr>
        <p:spPr>
          <a:xfrm rot="0">
            <a:off x="7123093" y="8944064"/>
            <a:ext cx="3782262" cy="444048"/>
          </a:xfrm>
          <a:prstGeom prst="rect">
            <a:avLst/>
          </a:prstGeom>
        </p:spPr>
        <p:txBody>
          <a:bodyPr anchor="t" rtlCol="false" tIns="0" lIns="0" bIns="0" rIns="0">
            <a:spAutoFit/>
          </a:bodyPr>
          <a:lstStyle/>
          <a:p>
            <a:pPr algn="l">
              <a:lnSpc>
                <a:spcPts val="3526"/>
              </a:lnSpc>
            </a:pPr>
            <a:r>
              <a:rPr lang="en-US" sz="2519">
                <a:solidFill>
                  <a:srgbClr val="191919"/>
                </a:solidFill>
                <a:latin typeface="Public Sans"/>
              </a:rPr>
              <a:t>Đổ dữ liệu tương tự SSIS</a:t>
            </a:r>
          </a:p>
        </p:txBody>
      </p:sp>
      <p:sp>
        <p:nvSpPr>
          <p:cNvPr name="TextBox 7" id="7"/>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50</a:t>
            </a:r>
          </a:p>
        </p:txBody>
      </p:sp>
    </p:spTree>
  </p:cSld>
  <p:clrMapOvr>
    <a:masterClrMapping/>
  </p:clrMapOvr>
</p:sld>
</file>

<file path=ppt/slides/slide5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1459249" y="1088678"/>
            <a:ext cx="5131393" cy="462524"/>
          </a:xfrm>
          <a:prstGeom prst="rect">
            <a:avLst/>
          </a:prstGeom>
        </p:spPr>
        <p:txBody>
          <a:bodyPr anchor="t" rtlCol="false" tIns="0" lIns="0" bIns="0" rIns="0">
            <a:spAutoFit/>
          </a:bodyPr>
          <a:lstStyle/>
          <a:p>
            <a:pPr algn="l">
              <a:lnSpc>
                <a:spcPts val="3640"/>
              </a:lnSpc>
            </a:pPr>
            <a:r>
              <a:rPr lang="en-US" sz="2600">
                <a:solidFill>
                  <a:srgbClr val="191919"/>
                </a:solidFill>
                <a:latin typeface="Public Sans"/>
              </a:rPr>
              <a:t>Tạo Project SSAS</a:t>
            </a:r>
          </a:p>
        </p:txBody>
      </p:sp>
      <p:sp>
        <p:nvSpPr>
          <p:cNvPr name="TextBox 3" id="3"/>
          <p:cNvSpPr txBox="true"/>
          <p:nvPr/>
        </p:nvSpPr>
        <p:spPr>
          <a:xfrm rot="0">
            <a:off x="11459249" y="2623575"/>
            <a:ext cx="5131393" cy="462524"/>
          </a:xfrm>
          <a:prstGeom prst="rect">
            <a:avLst/>
          </a:prstGeom>
        </p:spPr>
        <p:txBody>
          <a:bodyPr anchor="t" rtlCol="false" tIns="0" lIns="0" bIns="0" rIns="0">
            <a:spAutoFit/>
          </a:bodyPr>
          <a:lstStyle/>
          <a:p>
            <a:pPr algn="l">
              <a:lnSpc>
                <a:spcPts val="3640"/>
              </a:lnSpc>
            </a:pPr>
            <a:r>
              <a:rPr lang="en-US" sz="2600">
                <a:solidFill>
                  <a:srgbClr val="191919"/>
                </a:solidFill>
                <a:latin typeface="Public Sans"/>
              </a:rPr>
              <a:t>Tạo Mining Structure</a:t>
            </a:r>
          </a:p>
        </p:txBody>
      </p:sp>
      <p:sp>
        <p:nvSpPr>
          <p:cNvPr name="TextBox 4" id="4"/>
          <p:cNvSpPr txBox="true"/>
          <p:nvPr/>
        </p:nvSpPr>
        <p:spPr>
          <a:xfrm rot="0">
            <a:off x="11459249" y="4158471"/>
            <a:ext cx="5131393" cy="462524"/>
          </a:xfrm>
          <a:prstGeom prst="rect">
            <a:avLst/>
          </a:prstGeom>
        </p:spPr>
        <p:txBody>
          <a:bodyPr anchor="t" rtlCol="false" tIns="0" lIns="0" bIns="0" rIns="0">
            <a:spAutoFit/>
          </a:bodyPr>
          <a:lstStyle/>
          <a:p>
            <a:pPr algn="l">
              <a:lnSpc>
                <a:spcPts val="3640"/>
              </a:lnSpc>
            </a:pPr>
            <a:r>
              <a:rPr lang="en-US" sz="2600">
                <a:solidFill>
                  <a:srgbClr val="191919"/>
                </a:solidFill>
                <a:latin typeface="Public Sans"/>
              </a:rPr>
              <a:t>Deployment</a:t>
            </a:r>
          </a:p>
        </p:txBody>
      </p:sp>
      <p:sp>
        <p:nvSpPr>
          <p:cNvPr name="TextBox 5" id="5"/>
          <p:cNvSpPr txBox="true"/>
          <p:nvPr/>
        </p:nvSpPr>
        <p:spPr>
          <a:xfrm rot="0">
            <a:off x="11459249" y="5693368"/>
            <a:ext cx="5315365" cy="462524"/>
          </a:xfrm>
          <a:prstGeom prst="rect">
            <a:avLst/>
          </a:prstGeom>
        </p:spPr>
        <p:txBody>
          <a:bodyPr anchor="t" rtlCol="false" tIns="0" lIns="0" bIns="0" rIns="0">
            <a:spAutoFit/>
          </a:bodyPr>
          <a:lstStyle/>
          <a:p>
            <a:pPr algn="l">
              <a:lnSpc>
                <a:spcPts val="3640"/>
              </a:lnSpc>
            </a:pPr>
            <a:r>
              <a:rPr lang="en-US" sz="2600">
                <a:solidFill>
                  <a:srgbClr val="191919"/>
                </a:solidFill>
                <a:latin typeface="Public Sans"/>
              </a:rPr>
              <a:t>Nhận xét</a:t>
            </a:r>
          </a:p>
        </p:txBody>
      </p:sp>
      <p:sp>
        <p:nvSpPr>
          <p:cNvPr name="TextBox 6" id="6"/>
          <p:cNvSpPr txBox="true"/>
          <p:nvPr/>
        </p:nvSpPr>
        <p:spPr>
          <a:xfrm rot="0">
            <a:off x="11459249" y="7237502"/>
            <a:ext cx="5131393" cy="444048"/>
          </a:xfrm>
          <a:prstGeom prst="rect">
            <a:avLst/>
          </a:prstGeom>
        </p:spPr>
        <p:txBody>
          <a:bodyPr anchor="t" rtlCol="false" tIns="0" lIns="0" bIns="0" rIns="0">
            <a:spAutoFit/>
          </a:bodyPr>
          <a:lstStyle/>
          <a:p>
            <a:pPr algn="l">
              <a:lnSpc>
                <a:spcPts val="3526"/>
              </a:lnSpc>
            </a:pPr>
            <a:r>
              <a:rPr lang="en-US" sz="2519">
                <a:solidFill>
                  <a:srgbClr val="191919"/>
                </a:solidFill>
                <a:latin typeface="Public Sans"/>
              </a:rPr>
              <a:t>Đánh giá</a:t>
            </a:r>
          </a:p>
        </p:txBody>
      </p:sp>
      <p:grpSp>
        <p:nvGrpSpPr>
          <p:cNvPr name="Group 7" id="7"/>
          <p:cNvGrpSpPr/>
          <p:nvPr/>
        </p:nvGrpSpPr>
        <p:grpSpPr>
          <a:xfrm rot="0">
            <a:off x="1028700" y="1028700"/>
            <a:ext cx="7540113" cy="3777306"/>
            <a:chOff x="0" y="0"/>
            <a:chExt cx="10053484" cy="5036408"/>
          </a:xfrm>
        </p:grpSpPr>
        <p:sp>
          <p:nvSpPr>
            <p:cNvPr name="TextBox 8" id="8"/>
            <p:cNvSpPr txBox="true"/>
            <p:nvPr/>
          </p:nvSpPr>
          <p:spPr>
            <a:xfrm rot="0">
              <a:off x="0" y="0"/>
              <a:ext cx="10053484" cy="2794000"/>
            </a:xfrm>
            <a:prstGeom prst="rect">
              <a:avLst/>
            </a:prstGeom>
          </p:spPr>
          <p:txBody>
            <a:bodyPr anchor="t" rtlCol="false" tIns="0" lIns="0" bIns="0" rIns="0">
              <a:spAutoFit/>
            </a:bodyPr>
            <a:lstStyle/>
            <a:p>
              <a:pPr algn="l">
                <a:lnSpc>
                  <a:spcPts val="8280"/>
                </a:lnSpc>
              </a:pPr>
              <a:r>
                <a:rPr lang="en-US" sz="6900">
                  <a:solidFill>
                    <a:srgbClr val="191919"/>
                  </a:solidFill>
                  <a:latin typeface="Francois One"/>
                </a:rPr>
                <a:t>Data Mining với</a:t>
              </a:r>
            </a:p>
            <a:p>
              <a:pPr algn="l" marL="0" indent="0" lvl="0">
                <a:lnSpc>
                  <a:spcPts val="8280"/>
                </a:lnSpc>
                <a:spcBef>
                  <a:spcPct val="0"/>
                </a:spcBef>
              </a:pPr>
              <a:r>
                <a:rPr lang="en-US" sz="6900">
                  <a:solidFill>
                    <a:srgbClr val="191919"/>
                  </a:solidFill>
                  <a:latin typeface="Francois One"/>
                </a:rPr>
                <a:t>Visual Studio</a:t>
              </a:r>
            </a:p>
          </p:txBody>
        </p:sp>
        <p:sp>
          <p:nvSpPr>
            <p:cNvPr name="TextBox 9" id="9"/>
            <p:cNvSpPr txBox="true"/>
            <p:nvPr/>
          </p:nvSpPr>
          <p:spPr>
            <a:xfrm rot="0">
              <a:off x="0" y="4359921"/>
              <a:ext cx="8525221" cy="682413"/>
            </a:xfrm>
            <a:prstGeom prst="rect">
              <a:avLst/>
            </a:prstGeom>
          </p:spPr>
          <p:txBody>
            <a:bodyPr anchor="t" rtlCol="false" tIns="0" lIns="0" bIns="0" rIns="0">
              <a:spAutoFit/>
            </a:bodyPr>
            <a:lstStyle/>
            <a:p>
              <a:pPr algn="l" marL="0" indent="0" lvl="0">
                <a:lnSpc>
                  <a:spcPts val="4160"/>
                </a:lnSpc>
                <a:spcBef>
                  <a:spcPct val="0"/>
                </a:spcBef>
              </a:pPr>
              <a:r>
                <a:rPr lang="en-US" sz="3200">
                  <a:solidFill>
                    <a:srgbClr val="191919"/>
                  </a:solidFill>
                  <a:latin typeface="Public Sans"/>
                </a:rPr>
                <a:t>Các bước thực hiện</a:t>
              </a:r>
            </a:p>
          </p:txBody>
        </p:sp>
      </p:grpSp>
      <p:grpSp>
        <p:nvGrpSpPr>
          <p:cNvPr name="Group 10" id="10"/>
          <p:cNvGrpSpPr/>
          <p:nvPr/>
        </p:nvGrpSpPr>
        <p:grpSpPr>
          <a:xfrm rot="0">
            <a:off x="10204277" y="1028700"/>
            <a:ext cx="655290" cy="649155"/>
            <a:chOff x="0" y="0"/>
            <a:chExt cx="873720" cy="865540"/>
          </a:xfrm>
        </p:grpSpPr>
        <p:grpSp>
          <p:nvGrpSpPr>
            <p:cNvPr name="Group 11" id="11"/>
            <p:cNvGrpSpPr/>
            <p:nvPr/>
          </p:nvGrpSpPr>
          <p:grpSpPr>
            <a:xfrm rot="0">
              <a:off x="0" y="0"/>
              <a:ext cx="873720" cy="86554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sp>
        </p:grpSp>
        <p:sp>
          <p:nvSpPr>
            <p:cNvPr name="TextBox 13" id="13"/>
            <p:cNvSpPr txBox="true"/>
            <p:nvPr/>
          </p:nvSpPr>
          <p:spPr>
            <a:xfrm rot="0">
              <a:off x="194271" y="251795"/>
              <a:ext cx="485179" cy="360680"/>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01</a:t>
              </a:r>
            </a:p>
          </p:txBody>
        </p:sp>
      </p:grpSp>
      <p:grpSp>
        <p:nvGrpSpPr>
          <p:cNvPr name="Group 14" id="14"/>
          <p:cNvGrpSpPr/>
          <p:nvPr/>
        </p:nvGrpSpPr>
        <p:grpSpPr>
          <a:xfrm rot="0">
            <a:off x="10204277" y="2563597"/>
            <a:ext cx="655290" cy="649155"/>
            <a:chOff x="0" y="0"/>
            <a:chExt cx="873720" cy="865540"/>
          </a:xfrm>
        </p:grpSpPr>
        <p:grpSp>
          <p:nvGrpSpPr>
            <p:cNvPr name="Group 15" id="15"/>
            <p:cNvGrpSpPr/>
            <p:nvPr/>
          </p:nvGrpSpPr>
          <p:grpSpPr>
            <a:xfrm rot="0">
              <a:off x="0" y="0"/>
              <a:ext cx="873720" cy="865540"/>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sp>
        </p:grpSp>
        <p:sp>
          <p:nvSpPr>
            <p:cNvPr name="TextBox 17" id="17"/>
            <p:cNvSpPr txBox="true"/>
            <p:nvPr/>
          </p:nvSpPr>
          <p:spPr>
            <a:xfrm rot="0">
              <a:off x="194271" y="251795"/>
              <a:ext cx="485179" cy="360680"/>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02</a:t>
              </a:r>
            </a:p>
          </p:txBody>
        </p:sp>
      </p:grpSp>
      <p:grpSp>
        <p:nvGrpSpPr>
          <p:cNvPr name="Group 18" id="18"/>
          <p:cNvGrpSpPr/>
          <p:nvPr/>
        </p:nvGrpSpPr>
        <p:grpSpPr>
          <a:xfrm rot="0">
            <a:off x="10204277" y="4098493"/>
            <a:ext cx="655290" cy="649155"/>
            <a:chOff x="0" y="0"/>
            <a:chExt cx="873720" cy="865540"/>
          </a:xfrm>
        </p:grpSpPr>
        <p:grpSp>
          <p:nvGrpSpPr>
            <p:cNvPr name="Group 19" id="19"/>
            <p:cNvGrpSpPr/>
            <p:nvPr/>
          </p:nvGrpSpPr>
          <p:grpSpPr>
            <a:xfrm rot="0">
              <a:off x="0" y="0"/>
              <a:ext cx="873720" cy="865540"/>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sp>
        </p:grpSp>
        <p:sp>
          <p:nvSpPr>
            <p:cNvPr name="TextBox 21" id="21"/>
            <p:cNvSpPr txBox="true"/>
            <p:nvPr/>
          </p:nvSpPr>
          <p:spPr>
            <a:xfrm rot="0">
              <a:off x="194271" y="251795"/>
              <a:ext cx="485179" cy="360680"/>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03</a:t>
              </a:r>
            </a:p>
          </p:txBody>
        </p:sp>
      </p:grpSp>
      <p:grpSp>
        <p:nvGrpSpPr>
          <p:cNvPr name="Group 22" id="22"/>
          <p:cNvGrpSpPr/>
          <p:nvPr/>
        </p:nvGrpSpPr>
        <p:grpSpPr>
          <a:xfrm rot="0">
            <a:off x="10204277" y="5633390"/>
            <a:ext cx="655290" cy="649155"/>
            <a:chOff x="0" y="0"/>
            <a:chExt cx="873720" cy="865540"/>
          </a:xfrm>
        </p:grpSpPr>
        <p:grpSp>
          <p:nvGrpSpPr>
            <p:cNvPr name="Group 23" id="23"/>
            <p:cNvGrpSpPr/>
            <p:nvPr/>
          </p:nvGrpSpPr>
          <p:grpSpPr>
            <a:xfrm rot="0">
              <a:off x="0" y="0"/>
              <a:ext cx="873720" cy="865540"/>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sp>
        </p:grpSp>
        <p:sp>
          <p:nvSpPr>
            <p:cNvPr name="TextBox 25" id="25"/>
            <p:cNvSpPr txBox="true"/>
            <p:nvPr/>
          </p:nvSpPr>
          <p:spPr>
            <a:xfrm rot="0">
              <a:off x="194271" y="251795"/>
              <a:ext cx="485179" cy="360680"/>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04</a:t>
              </a:r>
            </a:p>
          </p:txBody>
        </p:sp>
      </p:grpSp>
      <p:grpSp>
        <p:nvGrpSpPr>
          <p:cNvPr name="Group 26" id="26"/>
          <p:cNvGrpSpPr/>
          <p:nvPr/>
        </p:nvGrpSpPr>
        <p:grpSpPr>
          <a:xfrm rot="0">
            <a:off x="10204277" y="7168286"/>
            <a:ext cx="655290" cy="649155"/>
            <a:chOff x="0" y="0"/>
            <a:chExt cx="873720" cy="865540"/>
          </a:xfrm>
        </p:grpSpPr>
        <p:grpSp>
          <p:nvGrpSpPr>
            <p:cNvPr name="Group 27" id="27"/>
            <p:cNvGrpSpPr/>
            <p:nvPr/>
          </p:nvGrpSpPr>
          <p:grpSpPr>
            <a:xfrm rot="0">
              <a:off x="0" y="0"/>
              <a:ext cx="873720" cy="865540"/>
              <a:chOff x="0" y="0"/>
              <a:chExt cx="6350000" cy="6350000"/>
            </a:xfrm>
          </p:grpSpPr>
          <p:sp>
            <p:nvSpPr>
              <p:cNvPr name="Freeform 28" id="2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A4B33"/>
              </a:solidFill>
            </p:spPr>
          </p:sp>
        </p:grpSp>
        <p:sp>
          <p:nvSpPr>
            <p:cNvPr name="TextBox 29" id="29"/>
            <p:cNvSpPr txBox="true"/>
            <p:nvPr/>
          </p:nvSpPr>
          <p:spPr>
            <a:xfrm rot="0">
              <a:off x="194271" y="251795"/>
              <a:ext cx="485179" cy="360680"/>
            </a:xfrm>
            <a:prstGeom prst="rect">
              <a:avLst/>
            </a:prstGeom>
          </p:spPr>
          <p:txBody>
            <a:bodyPr anchor="t" rtlCol="false" tIns="0" lIns="0" bIns="0" rIns="0">
              <a:spAutoFit/>
            </a:bodyPr>
            <a:lstStyle/>
            <a:p>
              <a:pPr algn="ctr">
                <a:lnSpc>
                  <a:spcPts val="2073"/>
                </a:lnSpc>
              </a:pPr>
              <a:r>
                <a:rPr lang="en-US" sz="1727">
                  <a:solidFill>
                    <a:srgbClr val="FFFFFF"/>
                  </a:solidFill>
                  <a:latin typeface="Public Sans"/>
                </a:rPr>
                <a:t>05</a:t>
              </a:r>
            </a:p>
          </p:txBody>
        </p:sp>
      </p:grpSp>
      <p:grpSp>
        <p:nvGrpSpPr>
          <p:cNvPr name="Group 30" id="30"/>
          <p:cNvGrpSpPr/>
          <p:nvPr/>
        </p:nvGrpSpPr>
        <p:grpSpPr>
          <a:xfrm rot="0">
            <a:off x="0" y="6782334"/>
            <a:ext cx="7469872" cy="3504666"/>
            <a:chOff x="0" y="0"/>
            <a:chExt cx="10502345" cy="4927422"/>
          </a:xfrm>
        </p:grpSpPr>
        <p:sp>
          <p:nvSpPr>
            <p:cNvPr name="Freeform 31" id="31"/>
            <p:cNvSpPr/>
            <p:nvPr/>
          </p:nvSpPr>
          <p:spPr>
            <a:xfrm flipH="false" flipV="false" rot="0">
              <a:off x="0" y="0"/>
              <a:ext cx="10502345" cy="4927422"/>
            </a:xfrm>
            <a:custGeom>
              <a:avLst/>
              <a:gdLst/>
              <a:ahLst/>
              <a:cxnLst/>
              <a:rect r="r" b="b" t="t" l="l"/>
              <a:pathLst>
                <a:path h="4927422" w="10502345">
                  <a:moveTo>
                    <a:pt x="10502345" y="4927422"/>
                  </a:moveTo>
                  <a:lnTo>
                    <a:pt x="0" y="4927422"/>
                  </a:lnTo>
                  <a:lnTo>
                    <a:pt x="0" y="0"/>
                  </a:lnTo>
                  <a:lnTo>
                    <a:pt x="10502345" y="4927422"/>
                  </a:lnTo>
                  <a:close/>
                </a:path>
              </a:pathLst>
            </a:custGeom>
            <a:solidFill>
              <a:srgbClr val="EA4B33"/>
            </a:solidFill>
          </p:spPr>
        </p:sp>
      </p:grpSp>
      <p:sp>
        <p:nvSpPr>
          <p:cNvPr name="TextBox 32" id="32"/>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51</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1297" y="0"/>
            <a:ext cx="18610595" cy="2234889"/>
          </a:xfrm>
          <a:prstGeom prst="rect">
            <a:avLst/>
          </a:prstGeom>
          <a:solidFill>
            <a:srgbClr val="052896"/>
          </a:solidFill>
        </p:spPr>
      </p:sp>
      <p:sp>
        <p:nvSpPr>
          <p:cNvPr name="Freeform 3" id="3"/>
          <p:cNvSpPr/>
          <p:nvPr/>
        </p:nvSpPr>
        <p:spPr>
          <a:xfrm flipH="false" flipV="false" rot="0">
            <a:off x="3525476" y="2376631"/>
            <a:ext cx="11237047" cy="7553323"/>
          </a:xfrm>
          <a:custGeom>
            <a:avLst/>
            <a:gdLst/>
            <a:ahLst/>
            <a:cxnLst/>
            <a:rect r="r" b="b" t="t" l="l"/>
            <a:pathLst>
              <a:path h="7553323" w="11237047">
                <a:moveTo>
                  <a:pt x="0" y="0"/>
                </a:moveTo>
                <a:lnTo>
                  <a:pt x="11237048" y="0"/>
                </a:lnTo>
                <a:lnTo>
                  <a:pt x="11237048" y="7553324"/>
                </a:lnTo>
                <a:lnTo>
                  <a:pt x="0" y="7553324"/>
                </a:lnTo>
                <a:lnTo>
                  <a:pt x="0" y="0"/>
                </a:lnTo>
                <a:close/>
              </a:path>
            </a:pathLst>
          </a:custGeom>
          <a:blipFill>
            <a:blip r:embed="rId2"/>
            <a:stretch>
              <a:fillRect l="0" t="0" r="0" b="0"/>
            </a:stretch>
          </a:blipFill>
        </p:spPr>
      </p:sp>
      <p:sp>
        <p:nvSpPr>
          <p:cNvPr name="TextBox 4" id="4"/>
          <p:cNvSpPr txBox="true"/>
          <p:nvPr/>
        </p:nvSpPr>
        <p:spPr>
          <a:xfrm rot="0">
            <a:off x="2413278" y="593570"/>
            <a:ext cx="13461444" cy="1047750"/>
          </a:xfrm>
          <a:prstGeom prst="rect">
            <a:avLst/>
          </a:prstGeom>
        </p:spPr>
        <p:txBody>
          <a:bodyPr anchor="t" rtlCol="false" tIns="0" lIns="0" bIns="0" rIns="0">
            <a:spAutoFit/>
          </a:bodyPr>
          <a:lstStyle/>
          <a:p>
            <a:pPr algn="ctr">
              <a:lnSpc>
                <a:spcPts val="8280"/>
              </a:lnSpc>
              <a:spcBef>
                <a:spcPct val="0"/>
              </a:spcBef>
            </a:pPr>
            <a:r>
              <a:rPr lang="en-US" sz="6900">
                <a:solidFill>
                  <a:srgbClr val="FFFFFF"/>
                </a:solidFill>
                <a:latin typeface="Francois One"/>
              </a:rPr>
              <a:t>[1] Tạo Project SSAS</a:t>
            </a:r>
          </a:p>
        </p:txBody>
      </p:sp>
      <p:sp>
        <p:nvSpPr>
          <p:cNvPr name="TextBox 5" id="5"/>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52</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1297" y="0"/>
            <a:ext cx="18610595" cy="2234889"/>
          </a:xfrm>
          <a:prstGeom prst="rect">
            <a:avLst/>
          </a:prstGeom>
          <a:solidFill>
            <a:srgbClr val="052896"/>
          </a:solidFill>
        </p:spPr>
      </p:sp>
      <p:sp>
        <p:nvSpPr>
          <p:cNvPr name="Freeform 3" id="3"/>
          <p:cNvSpPr/>
          <p:nvPr/>
        </p:nvSpPr>
        <p:spPr>
          <a:xfrm flipH="false" flipV="false" rot="0">
            <a:off x="698338" y="2444638"/>
            <a:ext cx="7651355" cy="3848102"/>
          </a:xfrm>
          <a:custGeom>
            <a:avLst/>
            <a:gdLst/>
            <a:ahLst/>
            <a:cxnLst/>
            <a:rect r="r" b="b" t="t" l="l"/>
            <a:pathLst>
              <a:path h="3848102" w="7651355">
                <a:moveTo>
                  <a:pt x="0" y="0"/>
                </a:moveTo>
                <a:lnTo>
                  <a:pt x="7651355" y="0"/>
                </a:lnTo>
                <a:lnTo>
                  <a:pt x="7651355" y="3848102"/>
                </a:lnTo>
                <a:lnTo>
                  <a:pt x="0" y="3848102"/>
                </a:lnTo>
                <a:lnTo>
                  <a:pt x="0" y="0"/>
                </a:lnTo>
                <a:close/>
              </a:path>
            </a:pathLst>
          </a:custGeom>
          <a:blipFill>
            <a:blip r:embed="rId2"/>
            <a:stretch>
              <a:fillRect l="0" t="0" r="0" b="0"/>
            </a:stretch>
          </a:blipFill>
        </p:spPr>
      </p:sp>
      <p:sp>
        <p:nvSpPr>
          <p:cNvPr name="Freeform 4" id="4"/>
          <p:cNvSpPr/>
          <p:nvPr/>
        </p:nvSpPr>
        <p:spPr>
          <a:xfrm flipH="false" flipV="false" rot="0">
            <a:off x="4054854" y="5487109"/>
            <a:ext cx="7432090" cy="4799891"/>
          </a:xfrm>
          <a:custGeom>
            <a:avLst/>
            <a:gdLst/>
            <a:ahLst/>
            <a:cxnLst/>
            <a:rect r="r" b="b" t="t" l="l"/>
            <a:pathLst>
              <a:path h="4799891" w="7432090">
                <a:moveTo>
                  <a:pt x="0" y="0"/>
                </a:moveTo>
                <a:lnTo>
                  <a:pt x="7432090" y="0"/>
                </a:lnTo>
                <a:lnTo>
                  <a:pt x="7432090" y="4799891"/>
                </a:lnTo>
                <a:lnTo>
                  <a:pt x="0" y="4799891"/>
                </a:lnTo>
                <a:lnTo>
                  <a:pt x="0" y="0"/>
                </a:lnTo>
                <a:close/>
              </a:path>
            </a:pathLst>
          </a:custGeom>
          <a:blipFill>
            <a:blip r:embed="rId3"/>
            <a:stretch>
              <a:fillRect l="0" t="0" r="0" b="0"/>
            </a:stretch>
          </a:blipFill>
        </p:spPr>
      </p:sp>
      <p:sp>
        <p:nvSpPr>
          <p:cNvPr name="Freeform 5" id="5"/>
          <p:cNvSpPr/>
          <p:nvPr/>
        </p:nvSpPr>
        <p:spPr>
          <a:xfrm flipH="false" flipV="false" rot="0">
            <a:off x="9929272" y="1868746"/>
            <a:ext cx="7330028" cy="4661371"/>
          </a:xfrm>
          <a:custGeom>
            <a:avLst/>
            <a:gdLst/>
            <a:ahLst/>
            <a:cxnLst/>
            <a:rect r="r" b="b" t="t" l="l"/>
            <a:pathLst>
              <a:path h="4661371" w="7330028">
                <a:moveTo>
                  <a:pt x="0" y="0"/>
                </a:moveTo>
                <a:lnTo>
                  <a:pt x="7330028" y="0"/>
                </a:lnTo>
                <a:lnTo>
                  <a:pt x="7330028" y="4661371"/>
                </a:lnTo>
                <a:lnTo>
                  <a:pt x="0" y="4661371"/>
                </a:lnTo>
                <a:lnTo>
                  <a:pt x="0" y="0"/>
                </a:lnTo>
                <a:close/>
              </a:path>
            </a:pathLst>
          </a:custGeom>
          <a:blipFill>
            <a:blip r:embed="rId4"/>
            <a:stretch>
              <a:fillRect l="0" t="0" r="0" b="0"/>
            </a:stretch>
          </a:blipFill>
        </p:spPr>
      </p:sp>
      <p:sp>
        <p:nvSpPr>
          <p:cNvPr name="TextBox 6" id="6"/>
          <p:cNvSpPr txBox="true"/>
          <p:nvPr/>
        </p:nvSpPr>
        <p:spPr>
          <a:xfrm rot="0">
            <a:off x="2413278" y="593570"/>
            <a:ext cx="13461444" cy="1047750"/>
          </a:xfrm>
          <a:prstGeom prst="rect">
            <a:avLst/>
          </a:prstGeom>
        </p:spPr>
        <p:txBody>
          <a:bodyPr anchor="t" rtlCol="false" tIns="0" lIns="0" bIns="0" rIns="0">
            <a:spAutoFit/>
          </a:bodyPr>
          <a:lstStyle/>
          <a:p>
            <a:pPr algn="ctr">
              <a:lnSpc>
                <a:spcPts val="8280"/>
              </a:lnSpc>
              <a:spcBef>
                <a:spcPct val="0"/>
              </a:spcBef>
            </a:pPr>
            <a:r>
              <a:rPr lang="en-US" sz="6900">
                <a:solidFill>
                  <a:srgbClr val="FFFFFF"/>
                </a:solidFill>
                <a:latin typeface="Francois One"/>
              </a:rPr>
              <a:t>[2] Tạo Mining Structure</a:t>
            </a:r>
          </a:p>
        </p:txBody>
      </p:sp>
      <p:sp>
        <p:nvSpPr>
          <p:cNvPr name="TextBox 7" id="7"/>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53</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1297" y="0"/>
            <a:ext cx="18610595" cy="2234889"/>
          </a:xfrm>
          <a:prstGeom prst="rect">
            <a:avLst/>
          </a:prstGeom>
          <a:solidFill>
            <a:srgbClr val="052896"/>
          </a:solidFill>
        </p:spPr>
      </p:sp>
      <p:sp>
        <p:nvSpPr>
          <p:cNvPr name="Freeform 3" id="3"/>
          <p:cNvSpPr/>
          <p:nvPr/>
        </p:nvSpPr>
        <p:spPr>
          <a:xfrm flipH="false" flipV="false" rot="0">
            <a:off x="3078292" y="2423458"/>
            <a:ext cx="12131416" cy="7086669"/>
          </a:xfrm>
          <a:custGeom>
            <a:avLst/>
            <a:gdLst/>
            <a:ahLst/>
            <a:cxnLst/>
            <a:rect r="r" b="b" t="t" l="l"/>
            <a:pathLst>
              <a:path h="7086669" w="12131416">
                <a:moveTo>
                  <a:pt x="0" y="0"/>
                </a:moveTo>
                <a:lnTo>
                  <a:pt x="12131416" y="0"/>
                </a:lnTo>
                <a:lnTo>
                  <a:pt x="12131416" y="7086669"/>
                </a:lnTo>
                <a:lnTo>
                  <a:pt x="0" y="7086669"/>
                </a:lnTo>
                <a:lnTo>
                  <a:pt x="0" y="0"/>
                </a:lnTo>
                <a:close/>
              </a:path>
            </a:pathLst>
          </a:custGeom>
          <a:blipFill>
            <a:blip r:embed="rId2"/>
            <a:stretch>
              <a:fillRect l="0" t="0" r="0" b="0"/>
            </a:stretch>
          </a:blipFill>
        </p:spPr>
      </p:sp>
      <p:sp>
        <p:nvSpPr>
          <p:cNvPr name="TextBox 4" id="4"/>
          <p:cNvSpPr txBox="true"/>
          <p:nvPr/>
        </p:nvSpPr>
        <p:spPr>
          <a:xfrm rot="0">
            <a:off x="2413278" y="593570"/>
            <a:ext cx="13461444" cy="1047750"/>
          </a:xfrm>
          <a:prstGeom prst="rect">
            <a:avLst/>
          </a:prstGeom>
        </p:spPr>
        <p:txBody>
          <a:bodyPr anchor="t" rtlCol="false" tIns="0" lIns="0" bIns="0" rIns="0">
            <a:spAutoFit/>
          </a:bodyPr>
          <a:lstStyle/>
          <a:p>
            <a:pPr algn="ctr">
              <a:lnSpc>
                <a:spcPts val="8280"/>
              </a:lnSpc>
              <a:spcBef>
                <a:spcPct val="0"/>
              </a:spcBef>
            </a:pPr>
            <a:r>
              <a:rPr lang="en-US" sz="6900">
                <a:solidFill>
                  <a:srgbClr val="FFFFFF"/>
                </a:solidFill>
                <a:latin typeface="Francois One"/>
              </a:rPr>
              <a:t>[3] Deployment</a:t>
            </a:r>
          </a:p>
        </p:txBody>
      </p:sp>
      <p:sp>
        <p:nvSpPr>
          <p:cNvPr name="TextBox 5" id="5"/>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54</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1297" y="0"/>
            <a:ext cx="18610595" cy="2234889"/>
          </a:xfrm>
          <a:prstGeom prst="rect">
            <a:avLst/>
          </a:prstGeom>
          <a:solidFill>
            <a:srgbClr val="052896"/>
          </a:solidFill>
        </p:spPr>
      </p:sp>
      <p:sp>
        <p:nvSpPr>
          <p:cNvPr name="Freeform 3" id="3"/>
          <p:cNvSpPr/>
          <p:nvPr/>
        </p:nvSpPr>
        <p:spPr>
          <a:xfrm flipH="false" flipV="false" rot="0">
            <a:off x="0" y="2326875"/>
            <a:ext cx="9379092" cy="4778476"/>
          </a:xfrm>
          <a:custGeom>
            <a:avLst/>
            <a:gdLst/>
            <a:ahLst/>
            <a:cxnLst/>
            <a:rect r="r" b="b" t="t" l="l"/>
            <a:pathLst>
              <a:path h="4778476" w="9379092">
                <a:moveTo>
                  <a:pt x="0" y="0"/>
                </a:moveTo>
                <a:lnTo>
                  <a:pt x="9379092" y="0"/>
                </a:lnTo>
                <a:lnTo>
                  <a:pt x="9379092" y="4778476"/>
                </a:lnTo>
                <a:lnTo>
                  <a:pt x="0" y="4778476"/>
                </a:lnTo>
                <a:lnTo>
                  <a:pt x="0" y="0"/>
                </a:lnTo>
                <a:close/>
              </a:path>
            </a:pathLst>
          </a:custGeom>
          <a:blipFill>
            <a:blip r:embed="rId2"/>
            <a:stretch>
              <a:fillRect l="0" t="0" r="0" b="0"/>
            </a:stretch>
          </a:blipFill>
        </p:spPr>
      </p:sp>
      <p:sp>
        <p:nvSpPr>
          <p:cNvPr name="Freeform 4" id="4"/>
          <p:cNvSpPr/>
          <p:nvPr/>
        </p:nvSpPr>
        <p:spPr>
          <a:xfrm flipH="false" flipV="false" rot="0">
            <a:off x="8432532" y="4888595"/>
            <a:ext cx="10016766" cy="5398405"/>
          </a:xfrm>
          <a:custGeom>
            <a:avLst/>
            <a:gdLst/>
            <a:ahLst/>
            <a:cxnLst/>
            <a:rect r="r" b="b" t="t" l="l"/>
            <a:pathLst>
              <a:path h="5398405" w="10016766">
                <a:moveTo>
                  <a:pt x="0" y="0"/>
                </a:moveTo>
                <a:lnTo>
                  <a:pt x="10016765" y="0"/>
                </a:lnTo>
                <a:lnTo>
                  <a:pt x="10016765" y="5398405"/>
                </a:lnTo>
                <a:lnTo>
                  <a:pt x="0" y="5398405"/>
                </a:lnTo>
                <a:lnTo>
                  <a:pt x="0" y="0"/>
                </a:lnTo>
                <a:close/>
              </a:path>
            </a:pathLst>
          </a:custGeom>
          <a:blipFill>
            <a:blip r:embed="rId3"/>
            <a:stretch>
              <a:fillRect l="0" t="0" r="0" b="0"/>
            </a:stretch>
          </a:blipFill>
        </p:spPr>
      </p:sp>
      <p:sp>
        <p:nvSpPr>
          <p:cNvPr name="TextBox 5" id="5"/>
          <p:cNvSpPr txBox="true"/>
          <p:nvPr/>
        </p:nvSpPr>
        <p:spPr>
          <a:xfrm rot="0">
            <a:off x="2413278" y="593570"/>
            <a:ext cx="13461444" cy="1047750"/>
          </a:xfrm>
          <a:prstGeom prst="rect">
            <a:avLst/>
          </a:prstGeom>
        </p:spPr>
        <p:txBody>
          <a:bodyPr anchor="t" rtlCol="false" tIns="0" lIns="0" bIns="0" rIns="0">
            <a:spAutoFit/>
          </a:bodyPr>
          <a:lstStyle/>
          <a:p>
            <a:pPr algn="ctr">
              <a:lnSpc>
                <a:spcPts val="8280"/>
              </a:lnSpc>
              <a:spcBef>
                <a:spcPct val="0"/>
              </a:spcBef>
            </a:pPr>
            <a:r>
              <a:rPr lang="en-US" sz="6900">
                <a:solidFill>
                  <a:srgbClr val="FFFFFF"/>
                </a:solidFill>
                <a:latin typeface="Francois One"/>
              </a:rPr>
              <a:t>[4] Nhận xét</a:t>
            </a:r>
          </a:p>
        </p:txBody>
      </p:sp>
      <p:sp>
        <p:nvSpPr>
          <p:cNvPr name="TextBox 6" id="6"/>
          <p:cNvSpPr txBox="true"/>
          <p:nvPr/>
        </p:nvSpPr>
        <p:spPr>
          <a:xfrm rot="0">
            <a:off x="11116516" y="2741082"/>
            <a:ext cx="5823038" cy="1047750"/>
          </a:xfrm>
          <a:prstGeom prst="rect">
            <a:avLst/>
          </a:prstGeom>
        </p:spPr>
        <p:txBody>
          <a:bodyPr anchor="t" rtlCol="false" tIns="0" lIns="0" bIns="0" rIns="0">
            <a:spAutoFit/>
          </a:bodyPr>
          <a:lstStyle/>
          <a:p>
            <a:pPr algn="l" marL="0" indent="0" lvl="0">
              <a:lnSpc>
                <a:spcPts val="8280"/>
              </a:lnSpc>
              <a:spcBef>
                <a:spcPct val="0"/>
              </a:spcBef>
            </a:pPr>
            <a:r>
              <a:rPr lang="en-US" sz="6900">
                <a:solidFill>
                  <a:srgbClr val="EA4B33"/>
                </a:solidFill>
                <a:latin typeface="Francois One"/>
              </a:rPr>
              <a:t>Decision Tree</a:t>
            </a:r>
          </a:p>
        </p:txBody>
      </p:sp>
      <p:sp>
        <p:nvSpPr>
          <p:cNvPr name="TextBox 7" id="7"/>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FFFFFF"/>
                </a:solidFill>
                <a:latin typeface="Arimo"/>
              </a:rPr>
              <a:t>55</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1297" y="0"/>
            <a:ext cx="18610595" cy="2234889"/>
          </a:xfrm>
          <a:prstGeom prst="rect">
            <a:avLst/>
          </a:prstGeom>
          <a:solidFill>
            <a:srgbClr val="052896"/>
          </a:solidFill>
        </p:spPr>
      </p:sp>
      <p:sp>
        <p:nvSpPr>
          <p:cNvPr name="Freeform 3" id="3"/>
          <p:cNvSpPr/>
          <p:nvPr/>
        </p:nvSpPr>
        <p:spPr>
          <a:xfrm flipH="false" flipV="false" rot="0">
            <a:off x="0" y="2209593"/>
            <a:ext cx="9270200" cy="4665329"/>
          </a:xfrm>
          <a:custGeom>
            <a:avLst/>
            <a:gdLst/>
            <a:ahLst/>
            <a:cxnLst/>
            <a:rect r="r" b="b" t="t" l="l"/>
            <a:pathLst>
              <a:path h="4665329" w="9270200">
                <a:moveTo>
                  <a:pt x="0" y="0"/>
                </a:moveTo>
                <a:lnTo>
                  <a:pt x="9270200" y="0"/>
                </a:lnTo>
                <a:lnTo>
                  <a:pt x="9270200" y="4665329"/>
                </a:lnTo>
                <a:lnTo>
                  <a:pt x="0" y="4665329"/>
                </a:lnTo>
                <a:lnTo>
                  <a:pt x="0" y="0"/>
                </a:lnTo>
                <a:close/>
              </a:path>
            </a:pathLst>
          </a:custGeom>
          <a:blipFill>
            <a:blip r:embed="rId2"/>
            <a:stretch>
              <a:fillRect l="0" t="0" r="0" b="0"/>
            </a:stretch>
          </a:blipFill>
        </p:spPr>
      </p:sp>
      <p:sp>
        <p:nvSpPr>
          <p:cNvPr name="Freeform 4" id="4"/>
          <p:cNvSpPr/>
          <p:nvPr/>
        </p:nvSpPr>
        <p:spPr>
          <a:xfrm flipH="false" flipV="false" rot="0">
            <a:off x="7929831" y="4765733"/>
            <a:ext cx="10519466" cy="5521267"/>
          </a:xfrm>
          <a:custGeom>
            <a:avLst/>
            <a:gdLst/>
            <a:ahLst/>
            <a:cxnLst/>
            <a:rect r="r" b="b" t="t" l="l"/>
            <a:pathLst>
              <a:path h="5521267" w="10519466">
                <a:moveTo>
                  <a:pt x="0" y="0"/>
                </a:moveTo>
                <a:lnTo>
                  <a:pt x="10519466" y="0"/>
                </a:lnTo>
                <a:lnTo>
                  <a:pt x="10519466" y="5521267"/>
                </a:lnTo>
                <a:lnTo>
                  <a:pt x="0" y="5521267"/>
                </a:lnTo>
                <a:lnTo>
                  <a:pt x="0" y="0"/>
                </a:lnTo>
                <a:close/>
              </a:path>
            </a:pathLst>
          </a:custGeom>
          <a:blipFill>
            <a:blip r:embed="rId3"/>
            <a:stretch>
              <a:fillRect l="0" t="0" r="0" b="0"/>
            </a:stretch>
          </a:blipFill>
        </p:spPr>
      </p:sp>
      <p:sp>
        <p:nvSpPr>
          <p:cNvPr name="TextBox 5" id="5"/>
          <p:cNvSpPr txBox="true"/>
          <p:nvPr/>
        </p:nvSpPr>
        <p:spPr>
          <a:xfrm rot="0">
            <a:off x="2413278" y="593570"/>
            <a:ext cx="13461444" cy="1047750"/>
          </a:xfrm>
          <a:prstGeom prst="rect">
            <a:avLst/>
          </a:prstGeom>
        </p:spPr>
        <p:txBody>
          <a:bodyPr anchor="t" rtlCol="false" tIns="0" lIns="0" bIns="0" rIns="0">
            <a:spAutoFit/>
          </a:bodyPr>
          <a:lstStyle/>
          <a:p>
            <a:pPr algn="ctr">
              <a:lnSpc>
                <a:spcPts val="8280"/>
              </a:lnSpc>
              <a:spcBef>
                <a:spcPct val="0"/>
              </a:spcBef>
            </a:pPr>
            <a:r>
              <a:rPr lang="en-US" sz="6900">
                <a:solidFill>
                  <a:srgbClr val="FFFFFF"/>
                </a:solidFill>
                <a:latin typeface="Francois One"/>
              </a:rPr>
              <a:t>[4] Nhận xét</a:t>
            </a:r>
          </a:p>
        </p:txBody>
      </p:sp>
      <p:sp>
        <p:nvSpPr>
          <p:cNvPr name="TextBox 6" id="6"/>
          <p:cNvSpPr txBox="true"/>
          <p:nvPr/>
        </p:nvSpPr>
        <p:spPr>
          <a:xfrm rot="0">
            <a:off x="12220350" y="2679758"/>
            <a:ext cx="4259273" cy="1047750"/>
          </a:xfrm>
          <a:prstGeom prst="rect">
            <a:avLst/>
          </a:prstGeom>
        </p:spPr>
        <p:txBody>
          <a:bodyPr anchor="t" rtlCol="false" tIns="0" lIns="0" bIns="0" rIns="0">
            <a:spAutoFit/>
          </a:bodyPr>
          <a:lstStyle/>
          <a:p>
            <a:pPr algn="l" marL="0" indent="0" lvl="0">
              <a:lnSpc>
                <a:spcPts val="8280"/>
              </a:lnSpc>
              <a:spcBef>
                <a:spcPct val="0"/>
              </a:spcBef>
            </a:pPr>
            <a:r>
              <a:rPr lang="en-US" sz="6900">
                <a:solidFill>
                  <a:srgbClr val="EA4B33"/>
                </a:solidFill>
                <a:latin typeface="Francois One"/>
              </a:rPr>
              <a:t>Clustering</a:t>
            </a:r>
          </a:p>
        </p:txBody>
      </p:sp>
      <p:sp>
        <p:nvSpPr>
          <p:cNvPr name="TextBox 7" id="7"/>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56</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1297" y="0"/>
            <a:ext cx="18610595" cy="2234889"/>
          </a:xfrm>
          <a:prstGeom prst="rect">
            <a:avLst/>
          </a:prstGeom>
          <a:solidFill>
            <a:srgbClr val="052896"/>
          </a:solidFill>
        </p:spPr>
      </p:sp>
      <p:sp>
        <p:nvSpPr>
          <p:cNvPr name="Freeform 3" id="3"/>
          <p:cNvSpPr/>
          <p:nvPr/>
        </p:nvSpPr>
        <p:spPr>
          <a:xfrm flipH="false" flipV="false" rot="0">
            <a:off x="0" y="2618434"/>
            <a:ext cx="12801739" cy="6393129"/>
          </a:xfrm>
          <a:custGeom>
            <a:avLst/>
            <a:gdLst/>
            <a:ahLst/>
            <a:cxnLst/>
            <a:rect r="r" b="b" t="t" l="l"/>
            <a:pathLst>
              <a:path h="6393129" w="12801739">
                <a:moveTo>
                  <a:pt x="0" y="0"/>
                </a:moveTo>
                <a:lnTo>
                  <a:pt x="12801739" y="0"/>
                </a:lnTo>
                <a:lnTo>
                  <a:pt x="12801739" y="6393129"/>
                </a:lnTo>
                <a:lnTo>
                  <a:pt x="0" y="6393129"/>
                </a:lnTo>
                <a:lnTo>
                  <a:pt x="0" y="0"/>
                </a:lnTo>
                <a:close/>
              </a:path>
            </a:pathLst>
          </a:custGeom>
          <a:blipFill>
            <a:blip r:embed="rId2"/>
            <a:stretch>
              <a:fillRect l="0" t="0" r="0" b="0"/>
            </a:stretch>
          </a:blipFill>
        </p:spPr>
      </p:sp>
      <p:sp>
        <p:nvSpPr>
          <p:cNvPr name="TextBox 4" id="4"/>
          <p:cNvSpPr txBox="true"/>
          <p:nvPr/>
        </p:nvSpPr>
        <p:spPr>
          <a:xfrm rot="0">
            <a:off x="2413278" y="593570"/>
            <a:ext cx="13461444" cy="1047750"/>
          </a:xfrm>
          <a:prstGeom prst="rect">
            <a:avLst/>
          </a:prstGeom>
        </p:spPr>
        <p:txBody>
          <a:bodyPr anchor="t" rtlCol="false" tIns="0" lIns="0" bIns="0" rIns="0">
            <a:spAutoFit/>
          </a:bodyPr>
          <a:lstStyle/>
          <a:p>
            <a:pPr algn="ctr">
              <a:lnSpc>
                <a:spcPts val="8280"/>
              </a:lnSpc>
              <a:spcBef>
                <a:spcPct val="0"/>
              </a:spcBef>
            </a:pPr>
            <a:r>
              <a:rPr lang="en-US" sz="6900">
                <a:solidFill>
                  <a:srgbClr val="FFFFFF"/>
                </a:solidFill>
                <a:latin typeface="Francois One"/>
              </a:rPr>
              <a:t>[4] Nhận xét</a:t>
            </a:r>
          </a:p>
        </p:txBody>
      </p:sp>
      <p:sp>
        <p:nvSpPr>
          <p:cNvPr name="TextBox 5" id="5"/>
          <p:cNvSpPr txBox="true"/>
          <p:nvPr/>
        </p:nvSpPr>
        <p:spPr>
          <a:xfrm rot="0">
            <a:off x="13416171" y="5814999"/>
            <a:ext cx="4259273" cy="2095500"/>
          </a:xfrm>
          <a:prstGeom prst="rect">
            <a:avLst/>
          </a:prstGeom>
        </p:spPr>
        <p:txBody>
          <a:bodyPr anchor="t" rtlCol="false" tIns="0" lIns="0" bIns="0" rIns="0">
            <a:spAutoFit/>
          </a:bodyPr>
          <a:lstStyle/>
          <a:p>
            <a:pPr algn="l">
              <a:lnSpc>
                <a:spcPts val="8280"/>
              </a:lnSpc>
            </a:pPr>
            <a:r>
              <a:rPr lang="en-US" sz="6900">
                <a:solidFill>
                  <a:srgbClr val="EA4B33"/>
                </a:solidFill>
                <a:latin typeface="Francois One"/>
              </a:rPr>
              <a:t>Neural</a:t>
            </a:r>
          </a:p>
          <a:p>
            <a:pPr algn="l" marL="0" indent="0" lvl="0">
              <a:lnSpc>
                <a:spcPts val="8280"/>
              </a:lnSpc>
              <a:spcBef>
                <a:spcPct val="0"/>
              </a:spcBef>
            </a:pPr>
            <a:r>
              <a:rPr lang="en-US" sz="6900">
                <a:solidFill>
                  <a:srgbClr val="EA4B33"/>
                </a:solidFill>
                <a:latin typeface="Francois One"/>
              </a:rPr>
              <a:t>Network</a:t>
            </a:r>
          </a:p>
        </p:txBody>
      </p:sp>
      <p:sp>
        <p:nvSpPr>
          <p:cNvPr name="TextBox 6" id="6"/>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57</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1297" y="0"/>
            <a:ext cx="18610595" cy="2234889"/>
          </a:xfrm>
          <a:prstGeom prst="rect">
            <a:avLst/>
          </a:prstGeom>
          <a:solidFill>
            <a:srgbClr val="052896"/>
          </a:solidFill>
        </p:spPr>
      </p:sp>
      <p:sp>
        <p:nvSpPr>
          <p:cNvPr name="Freeform 3" id="3"/>
          <p:cNvSpPr/>
          <p:nvPr/>
        </p:nvSpPr>
        <p:spPr>
          <a:xfrm flipH="false" flipV="false" rot="0">
            <a:off x="1028700" y="4645533"/>
            <a:ext cx="7499806" cy="3623633"/>
          </a:xfrm>
          <a:custGeom>
            <a:avLst/>
            <a:gdLst/>
            <a:ahLst/>
            <a:cxnLst/>
            <a:rect r="r" b="b" t="t" l="l"/>
            <a:pathLst>
              <a:path h="3623633" w="7499806">
                <a:moveTo>
                  <a:pt x="0" y="0"/>
                </a:moveTo>
                <a:lnTo>
                  <a:pt x="7499806" y="0"/>
                </a:lnTo>
                <a:lnTo>
                  <a:pt x="7499806" y="3623633"/>
                </a:lnTo>
                <a:lnTo>
                  <a:pt x="0" y="3623633"/>
                </a:lnTo>
                <a:lnTo>
                  <a:pt x="0" y="0"/>
                </a:lnTo>
                <a:close/>
              </a:path>
            </a:pathLst>
          </a:custGeom>
          <a:blipFill>
            <a:blip r:embed="rId2"/>
            <a:stretch>
              <a:fillRect l="-5159" t="0" r="0" b="0"/>
            </a:stretch>
          </a:blipFill>
        </p:spPr>
      </p:sp>
      <p:sp>
        <p:nvSpPr>
          <p:cNvPr name="Freeform 4" id="4"/>
          <p:cNvSpPr/>
          <p:nvPr/>
        </p:nvSpPr>
        <p:spPr>
          <a:xfrm flipH="false" flipV="false" rot="0">
            <a:off x="10242190" y="4645533"/>
            <a:ext cx="7189287" cy="3623633"/>
          </a:xfrm>
          <a:custGeom>
            <a:avLst/>
            <a:gdLst/>
            <a:ahLst/>
            <a:cxnLst/>
            <a:rect r="r" b="b" t="t" l="l"/>
            <a:pathLst>
              <a:path h="3623633" w="7189287">
                <a:moveTo>
                  <a:pt x="0" y="0"/>
                </a:moveTo>
                <a:lnTo>
                  <a:pt x="7189287" y="0"/>
                </a:lnTo>
                <a:lnTo>
                  <a:pt x="7189287" y="3623633"/>
                </a:lnTo>
                <a:lnTo>
                  <a:pt x="0" y="3623633"/>
                </a:lnTo>
                <a:lnTo>
                  <a:pt x="0" y="0"/>
                </a:lnTo>
                <a:close/>
              </a:path>
            </a:pathLst>
          </a:custGeom>
          <a:blipFill>
            <a:blip r:embed="rId3"/>
            <a:stretch>
              <a:fillRect l="0" t="0" r="0" b="0"/>
            </a:stretch>
          </a:blipFill>
        </p:spPr>
      </p:sp>
      <p:sp>
        <p:nvSpPr>
          <p:cNvPr name="TextBox 5" id="5"/>
          <p:cNvSpPr txBox="true"/>
          <p:nvPr/>
        </p:nvSpPr>
        <p:spPr>
          <a:xfrm rot="0">
            <a:off x="2413278" y="593570"/>
            <a:ext cx="13461444" cy="1047750"/>
          </a:xfrm>
          <a:prstGeom prst="rect">
            <a:avLst/>
          </a:prstGeom>
        </p:spPr>
        <p:txBody>
          <a:bodyPr anchor="t" rtlCol="false" tIns="0" lIns="0" bIns="0" rIns="0">
            <a:spAutoFit/>
          </a:bodyPr>
          <a:lstStyle/>
          <a:p>
            <a:pPr algn="ctr">
              <a:lnSpc>
                <a:spcPts val="8280"/>
              </a:lnSpc>
              <a:spcBef>
                <a:spcPct val="0"/>
              </a:spcBef>
            </a:pPr>
            <a:r>
              <a:rPr lang="en-US" sz="6900">
                <a:solidFill>
                  <a:srgbClr val="FFFFFF"/>
                </a:solidFill>
                <a:latin typeface="Francois One"/>
              </a:rPr>
              <a:t>[4] Nhận xét</a:t>
            </a:r>
          </a:p>
        </p:txBody>
      </p:sp>
      <p:sp>
        <p:nvSpPr>
          <p:cNvPr name="TextBox 6" id="6"/>
          <p:cNvSpPr txBox="true"/>
          <p:nvPr/>
        </p:nvSpPr>
        <p:spPr>
          <a:xfrm rot="0">
            <a:off x="13596253" y="2619552"/>
            <a:ext cx="481161" cy="1047750"/>
          </a:xfrm>
          <a:prstGeom prst="rect">
            <a:avLst/>
          </a:prstGeom>
        </p:spPr>
        <p:txBody>
          <a:bodyPr anchor="t" rtlCol="false" tIns="0" lIns="0" bIns="0" rIns="0">
            <a:spAutoFit/>
          </a:bodyPr>
          <a:lstStyle/>
          <a:p>
            <a:pPr algn="l" marL="0" indent="0" lvl="0">
              <a:lnSpc>
                <a:spcPts val="8280"/>
              </a:lnSpc>
              <a:spcBef>
                <a:spcPct val="0"/>
              </a:spcBef>
            </a:pPr>
            <a:r>
              <a:rPr lang="en-US" sz="6900">
                <a:solidFill>
                  <a:srgbClr val="EA4B33"/>
                </a:solidFill>
                <a:latin typeface="Francois One"/>
              </a:rPr>
              <a:t>O</a:t>
            </a:r>
          </a:p>
        </p:txBody>
      </p:sp>
      <p:sp>
        <p:nvSpPr>
          <p:cNvPr name="TextBox 7" id="7"/>
          <p:cNvSpPr txBox="true"/>
          <p:nvPr/>
        </p:nvSpPr>
        <p:spPr>
          <a:xfrm rot="0">
            <a:off x="4579620" y="2619552"/>
            <a:ext cx="397966" cy="1047750"/>
          </a:xfrm>
          <a:prstGeom prst="rect">
            <a:avLst/>
          </a:prstGeom>
        </p:spPr>
        <p:txBody>
          <a:bodyPr anchor="t" rtlCol="false" tIns="0" lIns="0" bIns="0" rIns="0">
            <a:spAutoFit/>
          </a:bodyPr>
          <a:lstStyle/>
          <a:p>
            <a:pPr algn="l" marL="0" indent="0" lvl="0">
              <a:lnSpc>
                <a:spcPts val="8280"/>
              </a:lnSpc>
              <a:spcBef>
                <a:spcPct val="0"/>
              </a:spcBef>
            </a:pPr>
            <a:r>
              <a:rPr lang="en-US" sz="6900">
                <a:solidFill>
                  <a:srgbClr val="052896"/>
                </a:solidFill>
                <a:latin typeface="Francois One"/>
              </a:rPr>
              <a:t>1</a:t>
            </a:r>
          </a:p>
        </p:txBody>
      </p:sp>
      <p:sp>
        <p:nvSpPr>
          <p:cNvPr name="TextBox 8" id="8"/>
          <p:cNvSpPr txBox="true"/>
          <p:nvPr/>
        </p:nvSpPr>
        <p:spPr>
          <a:xfrm rot="0">
            <a:off x="2052965" y="3648252"/>
            <a:ext cx="5451277" cy="628650"/>
          </a:xfrm>
          <a:prstGeom prst="rect">
            <a:avLst/>
          </a:prstGeom>
        </p:spPr>
        <p:txBody>
          <a:bodyPr anchor="t" rtlCol="false" tIns="0" lIns="0" bIns="0" rIns="0">
            <a:spAutoFit/>
          </a:bodyPr>
          <a:lstStyle/>
          <a:p>
            <a:pPr algn="l" marL="0" indent="0" lvl="0">
              <a:lnSpc>
                <a:spcPts val="4800"/>
              </a:lnSpc>
              <a:spcBef>
                <a:spcPct val="0"/>
              </a:spcBef>
            </a:pPr>
            <a:r>
              <a:rPr lang="en-US" sz="4000">
                <a:solidFill>
                  <a:srgbClr val="052896"/>
                </a:solidFill>
                <a:latin typeface="Arimo"/>
              </a:rPr>
              <a:t>bệnh nhân cao huyết áp</a:t>
            </a:r>
          </a:p>
        </p:txBody>
      </p:sp>
      <p:sp>
        <p:nvSpPr>
          <p:cNvPr name="TextBox 9" id="9"/>
          <p:cNvSpPr txBox="true"/>
          <p:nvPr/>
        </p:nvSpPr>
        <p:spPr>
          <a:xfrm rot="0">
            <a:off x="10349344" y="3648252"/>
            <a:ext cx="7512993" cy="628650"/>
          </a:xfrm>
          <a:prstGeom prst="rect">
            <a:avLst/>
          </a:prstGeom>
        </p:spPr>
        <p:txBody>
          <a:bodyPr anchor="t" rtlCol="false" tIns="0" lIns="0" bIns="0" rIns="0">
            <a:spAutoFit/>
          </a:bodyPr>
          <a:lstStyle/>
          <a:p>
            <a:pPr algn="l" marL="0" indent="0" lvl="0">
              <a:lnSpc>
                <a:spcPts val="4800"/>
              </a:lnSpc>
              <a:spcBef>
                <a:spcPct val="0"/>
              </a:spcBef>
            </a:pPr>
            <a:r>
              <a:rPr lang="en-US" sz="4000">
                <a:solidFill>
                  <a:srgbClr val="EA4B33"/>
                </a:solidFill>
                <a:latin typeface="Arimo"/>
              </a:rPr>
              <a:t>bệnh nhân không bị cao huyết áp</a:t>
            </a:r>
          </a:p>
        </p:txBody>
      </p:sp>
      <p:sp>
        <p:nvSpPr>
          <p:cNvPr name="TextBox 10" id="10"/>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58</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1297" y="0"/>
            <a:ext cx="18610595" cy="2234889"/>
          </a:xfrm>
          <a:prstGeom prst="rect">
            <a:avLst/>
          </a:prstGeom>
          <a:solidFill>
            <a:srgbClr val="052896"/>
          </a:solidFill>
        </p:spPr>
      </p:sp>
      <p:sp>
        <p:nvSpPr>
          <p:cNvPr name="Freeform 3" id="3"/>
          <p:cNvSpPr/>
          <p:nvPr/>
        </p:nvSpPr>
        <p:spPr>
          <a:xfrm flipH="false" flipV="false" rot="0">
            <a:off x="2595606" y="2658235"/>
            <a:ext cx="13096788" cy="6881107"/>
          </a:xfrm>
          <a:custGeom>
            <a:avLst/>
            <a:gdLst/>
            <a:ahLst/>
            <a:cxnLst/>
            <a:rect r="r" b="b" t="t" l="l"/>
            <a:pathLst>
              <a:path h="6881107" w="13096788">
                <a:moveTo>
                  <a:pt x="0" y="0"/>
                </a:moveTo>
                <a:lnTo>
                  <a:pt x="13096788" y="0"/>
                </a:lnTo>
                <a:lnTo>
                  <a:pt x="13096788" y="6881106"/>
                </a:lnTo>
                <a:lnTo>
                  <a:pt x="0" y="6881106"/>
                </a:lnTo>
                <a:lnTo>
                  <a:pt x="0" y="0"/>
                </a:lnTo>
                <a:close/>
              </a:path>
            </a:pathLst>
          </a:custGeom>
          <a:blipFill>
            <a:blip r:embed="rId2"/>
            <a:stretch>
              <a:fillRect l="0" t="0" r="0" b="0"/>
            </a:stretch>
          </a:blipFill>
        </p:spPr>
      </p:sp>
      <p:sp>
        <p:nvSpPr>
          <p:cNvPr name="TextBox 4" id="4"/>
          <p:cNvSpPr txBox="true"/>
          <p:nvPr/>
        </p:nvSpPr>
        <p:spPr>
          <a:xfrm rot="0">
            <a:off x="2413278" y="593570"/>
            <a:ext cx="13461444" cy="1047750"/>
          </a:xfrm>
          <a:prstGeom prst="rect">
            <a:avLst/>
          </a:prstGeom>
        </p:spPr>
        <p:txBody>
          <a:bodyPr anchor="t" rtlCol="false" tIns="0" lIns="0" bIns="0" rIns="0">
            <a:spAutoFit/>
          </a:bodyPr>
          <a:lstStyle/>
          <a:p>
            <a:pPr algn="ctr">
              <a:lnSpc>
                <a:spcPts val="8280"/>
              </a:lnSpc>
              <a:spcBef>
                <a:spcPct val="0"/>
              </a:spcBef>
            </a:pPr>
            <a:r>
              <a:rPr lang="en-US" sz="6900">
                <a:solidFill>
                  <a:srgbClr val="FFFFFF"/>
                </a:solidFill>
                <a:latin typeface="Francois One"/>
              </a:rPr>
              <a:t>[5] Đánh giá</a:t>
            </a:r>
          </a:p>
        </p:txBody>
      </p:sp>
      <p:sp>
        <p:nvSpPr>
          <p:cNvPr name="TextBox 5" id="5"/>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59</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19329" y="2803507"/>
            <a:ext cx="10531228" cy="6931208"/>
          </a:xfrm>
          <a:custGeom>
            <a:avLst/>
            <a:gdLst/>
            <a:ahLst/>
            <a:cxnLst/>
            <a:rect r="r" b="b" t="t" l="l"/>
            <a:pathLst>
              <a:path h="6931208" w="10531228">
                <a:moveTo>
                  <a:pt x="0" y="0"/>
                </a:moveTo>
                <a:lnTo>
                  <a:pt x="10531228" y="0"/>
                </a:lnTo>
                <a:lnTo>
                  <a:pt x="10531228" y="6931208"/>
                </a:lnTo>
                <a:lnTo>
                  <a:pt x="0" y="6931208"/>
                </a:lnTo>
                <a:lnTo>
                  <a:pt x="0" y="0"/>
                </a:lnTo>
                <a:close/>
              </a:path>
            </a:pathLst>
          </a:custGeom>
          <a:blipFill>
            <a:blip r:embed="rId2"/>
            <a:stretch>
              <a:fillRect l="0" t="0" r="0" b="0"/>
            </a:stretch>
          </a:blipFill>
        </p:spPr>
      </p:sp>
      <p:sp>
        <p:nvSpPr>
          <p:cNvPr name="TextBox 3" id="3"/>
          <p:cNvSpPr txBox="true"/>
          <p:nvPr/>
        </p:nvSpPr>
        <p:spPr>
          <a:xfrm rot="0">
            <a:off x="1291460" y="614762"/>
            <a:ext cx="15705080" cy="1371600"/>
          </a:xfrm>
          <a:prstGeom prst="rect">
            <a:avLst/>
          </a:prstGeom>
        </p:spPr>
        <p:txBody>
          <a:bodyPr anchor="t" rtlCol="false" tIns="0" lIns="0" bIns="0" rIns="0">
            <a:spAutoFit/>
          </a:bodyPr>
          <a:lstStyle/>
          <a:p>
            <a:pPr algn="ctr" marL="0" indent="0" lvl="0">
              <a:lnSpc>
                <a:spcPts val="10800"/>
              </a:lnSpc>
              <a:spcBef>
                <a:spcPct val="0"/>
              </a:spcBef>
            </a:pPr>
            <a:r>
              <a:rPr lang="en-US" sz="9000">
                <a:solidFill>
                  <a:srgbClr val="191919"/>
                </a:solidFill>
                <a:latin typeface="Francois One"/>
              </a:rPr>
              <a:t>LƯỢC ĐỒ HÌNH SAO</a:t>
            </a:r>
          </a:p>
        </p:txBody>
      </p:sp>
      <p:sp>
        <p:nvSpPr>
          <p:cNvPr name="TextBox 4" id="4"/>
          <p:cNvSpPr txBox="true"/>
          <p:nvPr/>
        </p:nvSpPr>
        <p:spPr>
          <a:xfrm rot="0">
            <a:off x="17715396" y="9563061"/>
            <a:ext cx="211931"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6</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628414"/>
            <a:ext cx="9144000" cy="10915414"/>
          </a:xfrm>
          <a:custGeom>
            <a:avLst/>
            <a:gdLst/>
            <a:ahLst/>
            <a:cxnLst/>
            <a:rect r="r" b="b" t="t" l="l"/>
            <a:pathLst>
              <a:path h="10915414" w="9144000">
                <a:moveTo>
                  <a:pt x="0" y="0"/>
                </a:moveTo>
                <a:lnTo>
                  <a:pt x="9144000" y="0"/>
                </a:lnTo>
                <a:lnTo>
                  <a:pt x="9144000" y="10915414"/>
                </a:lnTo>
                <a:lnTo>
                  <a:pt x="0" y="10915414"/>
                </a:lnTo>
                <a:lnTo>
                  <a:pt x="0" y="0"/>
                </a:lnTo>
                <a:close/>
              </a:path>
            </a:pathLst>
          </a:custGeom>
          <a:blipFill>
            <a:blip r:embed="rId2"/>
            <a:stretch>
              <a:fillRect l="-8626" t="0" r="-70376" b="0"/>
            </a:stretch>
          </a:blipFill>
        </p:spPr>
      </p:sp>
      <p:sp>
        <p:nvSpPr>
          <p:cNvPr name="AutoShape 3" id="3"/>
          <p:cNvSpPr/>
          <p:nvPr/>
        </p:nvSpPr>
        <p:spPr>
          <a:xfrm rot="-1160568">
            <a:off x="-711276" y="1512352"/>
            <a:ext cx="12070388" cy="11108385"/>
          </a:xfrm>
          <a:prstGeom prst="rect">
            <a:avLst/>
          </a:prstGeom>
          <a:solidFill>
            <a:srgbClr val="FFFFFF"/>
          </a:solidFill>
        </p:spPr>
      </p:sp>
      <p:grpSp>
        <p:nvGrpSpPr>
          <p:cNvPr name="Group 4" id="4"/>
          <p:cNvGrpSpPr/>
          <p:nvPr/>
        </p:nvGrpSpPr>
        <p:grpSpPr>
          <a:xfrm rot="-10800000">
            <a:off x="14812435" y="0"/>
            <a:ext cx="3781770" cy="10287000"/>
            <a:chOff x="0" y="0"/>
            <a:chExt cx="5508059" cy="14982775"/>
          </a:xfrm>
        </p:grpSpPr>
        <p:sp>
          <p:nvSpPr>
            <p:cNvPr name="Freeform 5" id="5"/>
            <p:cNvSpPr/>
            <p:nvPr/>
          </p:nvSpPr>
          <p:spPr>
            <a:xfrm flipH="false" flipV="false" rot="0">
              <a:off x="0" y="0"/>
              <a:ext cx="5508059" cy="14982775"/>
            </a:xfrm>
            <a:custGeom>
              <a:avLst/>
              <a:gdLst/>
              <a:ahLst/>
              <a:cxnLst/>
              <a:rect r="r" b="b" t="t" l="l"/>
              <a:pathLst>
                <a:path h="14982775" w="5508059">
                  <a:moveTo>
                    <a:pt x="5508059" y="14982775"/>
                  </a:moveTo>
                  <a:lnTo>
                    <a:pt x="0" y="14982775"/>
                  </a:lnTo>
                  <a:lnTo>
                    <a:pt x="0" y="0"/>
                  </a:lnTo>
                  <a:lnTo>
                    <a:pt x="5508059" y="14982775"/>
                  </a:lnTo>
                  <a:close/>
                </a:path>
              </a:pathLst>
            </a:custGeom>
            <a:solidFill>
              <a:srgbClr val="EA4B33"/>
            </a:solidFill>
          </p:spPr>
        </p:sp>
      </p:grpSp>
      <p:grpSp>
        <p:nvGrpSpPr>
          <p:cNvPr name="Group 6" id="6"/>
          <p:cNvGrpSpPr/>
          <p:nvPr/>
        </p:nvGrpSpPr>
        <p:grpSpPr>
          <a:xfrm rot="-5400000">
            <a:off x="11463681" y="3462681"/>
            <a:ext cx="5333427" cy="8315211"/>
            <a:chOff x="0" y="0"/>
            <a:chExt cx="4381320" cy="6830804"/>
          </a:xfrm>
        </p:grpSpPr>
        <p:sp>
          <p:nvSpPr>
            <p:cNvPr name="Freeform 7" id="7"/>
            <p:cNvSpPr/>
            <p:nvPr/>
          </p:nvSpPr>
          <p:spPr>
            <a:xfrm flipH="false" flipV="false" rot="0">
              <a:off x="0" y="0"/>
              <a:ext cx="4381320" cy="6830804"/>
            </a:xfrm>
            <a:custGeom>
              <a:avLst/>
              <a:gdLst/>
              <a:ahLst/>
              <a:cxnLst/>
              <a:rect r="r" b="b" t="t" l="l"/>
              <a:pathLst>
                <a:path h="6830804" w="4381320">
                  <a:moveTo>
                    <a:pt x="4381320" y="6830804"/>
                  </a:moveTo>
                  <a:lnTo>
                    <a:pt x="0" y="6830804"/>
                  </a:lnTo>
                  <a:lnTo>
                    <a:pt x="0" y="0"/>
                  </a:lnTo>
                  <a:lnTo>
                    <a:pt x="4381320" y="6830804"/>
                  </a:lnTo>
                  <a:close/>
                </a:path>
              </a:pathLst>
            </a:custGeom>
            <a:solidFill>
              <a:srgbClr val="052896"/>
            </a:solidFill>
          </p:spPr>
        </p:sp>
      </p:grpSp>
      <p:grpSp>
        <p:nvGrpSpPr>
          <p:cNvPr name="Group 8" id="8"/>
          <p:cNvGrpSpPr/>
          <p:nvPr/>
        </p:nvGrpSpPr>
        <p:grpSpPr>
          <a:xfrm rot="0">
            <a:off x="1028700" y="3529754"/>
            <a:ext cx="7680254" cy="3227492"/>
            <a:chOff x="0" y="0"/>
            <a:chExt cx="10240338" cy="4303323"/>
          </a:xfrm>
        </p:grpSpPr>
        <p:sp>
          <p:nvSpPr>
            <p:cNvPr name="TextBox 9" id="9"/>
            <p:cNvSpPr txBox="true"/>
            <p:nvPr/>
          </p:nvSpPr>
          <p:spPr>
            <a:xfrm rot="0">
              <a:off x="0" y="-13335"/>
              <a:ext cx="10240338" cy="2257425"/>
            </a:xfrm>
            <a:prstGeom prst="rect">
              <a:avLst/>
            </a:prstGeom>
          </p:spPr>
          <p:txBody>
            <a:bodyPr anchor="t" rtlCol="false" tIns="0" lIns="0" bIns="0" rIns="0">
              <a:spAutoFit/>
            </a:bodyPr>
            <a:lstStyle/>
            <a:p>
              <a:pPr algn="l" marL="0" indent="0" lvl="0">
                <a:lnSpc>
                  <a:spcPts val="13319"/>
                </a:lnSpc>
                <a:spcBef>
                  <a:spcPct val="0"/>
                </a:spcBef>
              </a:pPr>
              <a:r>
                <a:rPr lang="en-US" sz="11100" u="none">
                  <a:solidFill>
                    <a:srgbClr val="191919"/>
                  </a:solidFill>
                  <a:latin typeface="Francois One"/>
                </a:rPr>
                <a:t>Cảm ơn cô!</a:t>
              </a:r>
            </a:p>
          </p:txBody>
        </p:sp>
        <p:sp>
          <p:nvSpPr>
            <p:cNvPr name="TextBox 10" id="10"/>
            <p:cNvSpPr txBox="true"/>
            <p:nvPr/>
          </p:nvSpPr>
          <p:spPr>
            <a:xfrm rot="0">
              <a:off x="0" y="2986757"/>
              <a:ext cx="7538809" cy="1258993"/>
            </a:xfrm>
            <a:prstGeom prst="rect">
              <a:avLst/>
            </a:prstGeom>
          </p:spPr>
          <p:txBody>
            <a:bodyPr anchor="t" rtlCol="false" tIns="0" lIns="0" bIns="0" rIns="0">
              <a:spAutoFit/>
            </a:bodyPr>
            <a:lstStyle/>
            <a:p>
              <a:pPr algn="l" marL="0" indent="0" lvl="0">
                <a:lnSpc>
                  <a:spcPts val="3770"/>
                </a:lnSpc>
                <a:spcBef>
                  <a:spcPct val="0"/>
                </a:spcBef>
              </a:pPr>
              <a:r>
                <a:rPr lang="en-US" sz="2900">
                  <a:solidFill>
                    <a:srgbClr val="191919"/>
                  </a:solidFill>
                  <a:latin typeface="Public Sans"/>
                </a:rPr>
                <a:t>Chúng em cảm ơn cô đã hướng dẫn và lắng nghe phần trình bày!</a:t>
              </a:r>
            </a:p>
          </p:txBody>
        </p:sp>
      </p:grpSp>
      <p:sp>
        <p:nvSpPr>
          <p:cNvPr name="TextBox 11" id="11"/>
          <p:cNvSpPr txBox="true"/>
          <p:nvPr/>
        </p:nvSpPr>
        <p:spPr>
          <a:xfrm rot="0">
            <a:off x="17609431" y="9563061"/>
            <a:ext cx="423862" cy="533400"/>
          </a:xfrm>
          <a:prstGeom prst="rect">
            <a:avLst/>
          </a:prstGeom>
        </p:spPr>
        <p:txBody>
          <a:bodyPr anchor="t" rtlCol="false" tIns="0" lIns="0" bIns="0" rIns="0">
            <a:spAutoFit/>
          </a:bodyPr>
          <a:lstStyle/>
          <a:p>
            <a:pPr algn="ctr">
              <a:lnSpc>
                <a:spcPts val="4200"/>
              </a:lnSpc>
            </a:pPr>
            <a:r>
              <a:rPr lang="en-US" sz="3000">
                <a:solidFill>
                  <a:srgbClr val="FFFFFF"/>
                </a:solidFill>
                <a:latin typeface="Arimo"/>
              </a:rPr>
              <a:t>60</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2896"/>
        </a:solidFill>
      </p:bgPr>
    </p:bg>
    <p:spTree>
      <p:nvGrpSpPr>
        <p:cNvPr id="1" name=""/>
        <p:cNvGrpSpPr/>
        <p:nvPr/>
      </p:nvGrpSpPr>
      <p:grpSpPr>
        <a:xfrm>
          <a:off x="0" y="0"/>
          <a:ext cx="0" cy="0"/>
          <a:chOff x="0" y="0"/>
          <a:chExt cx="0" cy="0"/>
        </a:xfrm>
      </p:grpSpPr>
      <p:grpSp>
        <p:nvGrpSpPr>
          <p:cNvPr name="Group 2" id="2"/>
          <p:cNvGrpSpPr/>
          <p:nvPr/>
        </p:nvGrpSpPr>
        <p:grpSpPr>
          <a:xfrm rot="0">
            <a:off x="1028700" y="3384680"/>
            <a:ext cx="6263046" cy="3797489"/>
            <a:chOff x="0" y="0"/>
            <a:chExt cx="8350727" cy="5063319"/>
          </a:xfrm>
        </p:grpSpPr>
        <p:sp>
          <p:nvSpPr>
            <p:cNvPr name="TextBox 3" id="3"/>
            <p:cNvSpPr txBox="true"/>
            <p:nvPr/>
          </p:nvSpPr>
          <p:spPr>
            <a:xfrm rot="0">
              <a:off x="0" y="-390525"/>
              <a:ext cx="8350727" cy="4477277"/>
            </a:xfrm>
            <a:prstGeom prst="rect">
              <a:avLst/>
            </a:prstGeom>
          </p:spPr>
          <p:txBody>
            <a:bodyPr anchor="t" rtlCol="false" tIns="0" lIns="0" bIns="0" rIns="0">
              <a:spAutoFit/>
            </a:bodyPr>
            <a:lstStyle/>
            <a:p>
              <a:pPr algn="l" marL="0" indent="0" lvl="0">
                <a:lnSpc>
                  <a:spcPts val="14115"/>
                </a:lnSpc>
              </a:pPr>
              <a:r>
                <a:rPr lang="en-US" sz="8401">
                  <a:solidFill>
                    <a:srgbClr val="FFFFFF"/>
                  </a:solidFill>
                  <a:latin typeface="Francois One"/>
                </a:rPr>
                <a:t>TÍCH HỢP DỮ LIỆU VÀO KHO</a:t>
              </a:r>
            </a:p>
          </p:txBody>
        </p:sp>
        <p:sp>
          <p:nvSpPr>
            <p:cNvPr name="TextBox 4" id="4"/>
            <p:cNvSpPr txBox="true"/>
            <p:nvPr/>
          </p:nvSpPr>
          <p:spPr>
            <a:xfrm rot="0">
              <a:off x="0" y="4445979"/>
              <a:ext cx="7418829" cy="617340"/>
            </a:xfrm>
            <a:prstGeom prst="rect">
              <a:avLst/>
            </a:prstGeom>
          </p:spPr>
          <p:txBody>
            <a:bodyPr anchor="t" rtlCol="false" tIns="0" lIns="0" bIns="0" rIns="0">
              <a:spAutoFit/>
            </a:bodyPr>
            <a:lstStyle/>
            <a:p>
              <a:pPr algn="l" marL="0" indent="0" lvl="0">
                <a:lnSpc>
                  <a:spcPts val="3711"/>
                </a:lnSpc>
                <a:spcBef>
                  <a:spcPct val="0"/>
                </a:spcBef>
              </a:pPr>
              <a:r>
                <a:rPr lang="en-US" sz="2855">
                  <a:solidFill>
                    <a:srgbClr val="FFFFFF"/>
                  </a:solidFill>
                  <a:latin typeface="Public Sans"/>
                </a:rPr>
                <a:t>SQL Server Integration Services</a:t>
              </a:r>
            </a:p>
          </p:txBody>
        </p:sp>
      </p:grpSp>
      <p:sp>
        <p:nvSpPr>
          <p:cNvPr name="AutoShape 5" id="5"/>
          <p:cNvSpPr/>
          <p:nvPr/>
        </p:nvSpPr>
        <p:spPr>
          <a:xfrm rot="0">
            <a:off x="13463362" y="0"/>
            <a:ext cx="4824638" cy="10287000"/>
          </a:xfrm>
          <a:prstGeom prst="rect">
            <a:avLst/>
          </a:prstGeom>
          <a:solidFill>
            <a:srgbClr val="191919"/>
          </a:solidFill>
        </p:spPr>
      </p:sp>
      <p:grpSp>
        <p:nvGrpSpPr>
          <p:cNvPr name="Group 6" id="6"/>
          <p:cNvGrpSpPr>
            <a:grpSpLocks noChangeAspect="true"/>
          </p:cNvGrpSpPr>
          <p:nvPr/>
        </p:nvGrpSpPr>
        <p:grpSpPr>
          <a:xfrm rot="0">
            <a:off x="7668109" y="1720250"/>
            <a:ext cx="9608559" cy="7126348"/>
            <a:chOff x="0" y="0"/>
            <a:chExt cx="13716000" cy="10172700"/>
          </a:xfrm>
        </p:grpSpPr>
        <p:sp>
          <p:nvSpPr>
            <p:cNvPr name="Freeform 7" id="7"/>
            <p:cNvSpPr/>
            <p:nvPr/>
          </p:nvSpPr>
          <p:spPr>
            <a:xfrm flipH="false" flipV="false" rot="0">
              <a:off x="0" y="0"/>
              <a:ext cx="13716000" cy="10172700"/>
            </a:xfrm>
            <a:custGeom>
              <a:avLst/>
              <a:gdLst/>
              <a:ahLst/>
              <a:cxnLst/>
              <a:rect r="r" b="b" t="t" l="l"/>
              <a:pathLst>
                <a:path h="10172700" w="13716000">
                  <a:moveTo>
                    <a:pt x="0" y="0"/>
                  </a:moveTo>
                  <a:lnTo>
                    <a:pt x="13716000" y="0"/>
                  </a:lnTo>
                  <a:lnTo>
                    <a:pt x="13716000" y="10172700"/>
                  </a:lnTo>
                  <a:lnTo>
                    <a:pt x="0" y="10172700"/>
                  </a:lnTo>
                  <a:close/>
                </a:path>
              </a:pathLst>
            </a:custGeom>
            <a:blipFill>
              <a:blip r:embed="rId2"/>
              <a:stretch>
                <a:fillRect l="0" t="-393" r="0" b="-393"/>
              </a:stretch>
            </a:blipFill>
          </p:spPr>
        </p:sp>
        <p:sp>
          <p:nvSpPr>
            <p:cNvPr name="Freeform 8" id="8"/>
            <p:cNvSpPr/>
            <p:nvPr/>
          </p:nvSpPr>
          <p:spPr>
            <a:xfrm flipH="false" flipV="false" rot="0">
              <a:off x="393700" y="615950"/>
              <a:ext cx="12941300" cy="9107742"/>
            </a:xfrm>
            <a:custGeom>
              <a:avLst/>
              <a:gdLst/>
              <a:ahLst/>
              <a:cxnLst/>
              <a:rect r="r" b="b" t="t" l="l"/>
              <a:pathLst>
                <a:path h="9107742" w="12941300">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3"/>
              <a:stretch>
                <a:fillRect l="-2782" t="0" r="-2782" b="0"/>
              </a:stretch>
            </a:blipFill>
          </p:spPr>
        </p:sp>
      </p:grpSp>
      <p:sp>
        <p:nvSpPr>
          <p:cNvPr name="TextBox 9" id="9"/>
          <p:cNvSpPr txBox="true"/>
          <p:nvPr/>
        </p:nvSpPr>
        <p:spPr>
          <a:xfrm rot="0">
            <a:off x="17715396" y="9563061"/>
            <a:ext cx="211931" cy="533400"/>
          </a:xfrm>
          <a:prstGeom prst="rect">
            <a:avLst/>
          </a:prstGeom>
        </p:spPr>
        <p:txBody>
          <a:bodyPr anchor="t" rtlCol="false" tIns="0" lIns="0" bIns="0" rIns="0">
            <a:spAutoFit/>
          </a:bodyPr>
          <a:lstStyle/>
          <a:p>
            <a:pPr algn="ctr">
              <a:lnSpc>
                <a:spcPts val="4200"/>
              </a:lnSpc>
            </a:pPr>
            <a:r>
              <a:rPr lang="en-US" sz="3000">
                <a:solidFill>
                  <a:srgbClr val="FFFFFF"/>
                </a:solidFill>
                <a:latin typeface="Arimo"/>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001000" y="0"/>
            <a:ext cx="10287000" cy="10287000"/>
            <a:chOff x="0" y="0"/>
            <a:chExt cx="6350000" cy="6350000"/>
          </a:xfrm>
        </p:grpSpPr>
        <p:sp>
          <p:nvSpPr>
            <p:cNvPr name="Freeform 3" id="3"/>
            <p:cNvSpPr/>
            <p:nvPr/>
          </p:nvSpPr>
          <p:spPr>
            <a:xfrm flipH="false" flipV="false" rot="0">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2"/>
              <a:stretch>
                <a:fillRect l="-16666" t="0" r="-16666" b="0"/>
              </a:stretch>
            </a:blipFill>
          </p:spPr>
        </p:sp>
      </p:grpSp>
      <p:grpSp>
        <p:nvGrpSpPr>
          <p:cNvPr name="Group 4" id="4"/>
          <p:cNvGrpSpPr/>
          <p:nvPr/>
        </p:nvGrpSpPr>
        <p:grpSpPr>
          <a:xfrm rot="-10800000">
            <a:off x="10385261" y="-199425"/>
            <a:ext cx="7919641" cy="7928443"/>
            <a:chOff x="0" y="0"/>
            <a:chExt cx="6259642" cy="6266599"/>
          </a:xfrm>
        </p:grpSpPr>
        <p:sp>
          <p:nvSpPr>
            <p:cNvPr name="Freeform 5" id="5"/>
            <p:cNvSpPr/>
            <p:nvPr/>
          </p:nvSpPr>
          <p:spPr>
            <a:xfrm flipH="false" flipV="false" rot="0">
              <a:off x="0" y="0"/>
              <a:ext cx="6259642" cy="6266599"/>
            </a:xfrm>
            <a:custGeom>
              <a:avLst/>
              <a:gdLst/>
              <a:ahLst/>
              <a:cxnLst/>
              <a:rect r="r" b="b" t="t" l="l"/>
              <a:pathLst>
                <a:path h="6266599" w="6259642">
                  <a:moveTo>
                    <a:pt x="6259642" y="6266599"/>
                  </a:moveTo>
                  <a:lnTo>
                    <a:pt x="0" y="6266599"/>
                  </a:lnTo>
                  <a:lnTo>
                    <a:pt x="0" y="0"/>
                  </a:lnTo>
                  <a:lnTo>
                    <a:pt x="6259642" y="6266599"/>
                  </a:lnTo>
                  <a:close/>
                </a:path>
              </a:pathLst>
            </a:custGeom>
            <a:solidFill>
              <a:srgbClr val="052896"/>
            </a:solidFill>
          </p:spPr>
        </p:sp>
      </p:grpSp>
      <p:sp>
        <p:nvSpPr>
          <p:cNvPr name="Freeform 6" id="6"/>
          <p:cNvSpPr/>
          <p:nvPr/>
        </p:nvSpPr>
        <p:spPr>
          <a:xfrm flipH="false" flipV="false" rot="0">
            <a:off x="7058010" y="3764796"/>
            <a:ext cx="1885980" cy="1885980"/>
          </a:xfrm>
          <a:custGeom>
            <a:avLst/>
            <a:gdLst/>
            <a:ahLst/>
            <a:cxnLst/>
            <a:rect r="r" b="b" t="t" l="l"/>
            <a:pathLst>
              <a:path h="1885980" w="1885980">
                <a:moveTo>
                  <a:pt x="0" y="0"/>
                </a:moveTo>
                <a:lnTo>
                  <a:pt x="1885980" y="0"/>
                </a:lnTo>
                <a:lnTo>
                  <a:pt x="1885980" y="1885980"/>
                </a:lnTo>
                <a:lnTo>
                  <a:pt x="0" y="1885980"/>
                </a:lnTo>
                <a:lnTo>
                  <a:pt x="0" y="0"/>
                </a:lnTo>
                <a:close/>
              </a:path>
            </a:pathLst>
          </a:custGeom>
          <a:blipFill>
            <a:blip r:embed="rId3"/>
            <a:stretch>
              <a:fillRect l="0" t="0" r="0" b="0"/>
            </a:stretch>
          </a:blipFill>
        </p:spPr>
      </p:sp>
      <p:sp>
        <p:nvSpPr>
          <p:cNvPr name="Freeform 7" id="7"/>
          <p:cNvSpPr/>
          <p:nvPr/>
        </p:nvSpPr>
        <p:spPr>
          <a:xfrm flipH="false" flipV="false" rot="0">
            <a:off x="7058010" y="6351747"/>
            <a:ext cx="1747432" cy="1747432"/>
          </a:xfrm>
          <a:custGeom>
            <a:avLst/>
            <a:gdLst/>
            <a:ahLst/>
            <a:cxnLst/>
            <a:rect r="r" b="b" t="t" l="l"/>
            <a:pathLst>
              <a:path h="1747432" w="1747432">
                <a:moveTo>
                  <a:pt x="0" y="0"/>
                </a:moveTo>
                <a:lnTo>
                  <a:pt x="1747432" y="0"/>
                </a:lnTo>
                <a:lnTo>
                  <a:pt x="1747432" y="1747432"/>
                </a:lnTo>
                <a:lnTo>
                  <a:pt x="0" y="1747432"/>
                </a:lnTo>
                <a:lnTo>
                  <a:pt x="0" y="0"/>
                </a:lnTo>
                <a:close/>
              </a:path>
            </a:pathLst>
          </a:custGeom>
          <a:blipFill>
            <a:blip r:embed="rId4"/>
            <a:stretch>
              <a:fillRect l="0" t="0" r="0" b="0"/>
            </a:stretch>
          </a:blipFill>
        </p:spPr>
      </p:sp>
      <p:sp>
        <p:nvSpPr>
          <p:cNvPr name="TextBox 8" id="8"/>
          <p:cNvSpPr txBox="true"/>
          <p:nvPr/>
        </p:nvSpPr>
        <p:spPr>
          <a:xfrm rot="0">
            <a:off x="1028700" y="4280265"/>
            <a:ext cx="5430284" cy="1045210"/>
          </a:xfrm>
          <a:prstGeom prst="rect">
            <a:avLst/>
          </a:prstGeom>
        </p:spPr>
        <p:txBody>
          <a:bodyPr anchor="t" rtlCol="false" tIns="0" lIns="0" bIns="0" rIns="0">
            <a:spAutoFit/>
          </a:bodyPr>
          <a:lstStyle/>
          <a:p>
            <a:pPr algn="l" marL="0" indent="0" lvl="0">
              <a:lnSpc>
                <a:spcPts val="4160"/>
              </a:lnSpc>
              <a:spcBef>
                <a:spcPct val="0"/>
              </a:spcBef>
            </a:pPr>
            <a:r>
              <a:rPr lang="en-US" sz="3200">
                <a:solidFill>
                  <a:srgbClr val="191919"/>
                </a:solidFill>
                <a:latin typeface="Public Sans Bold"/>
              </a:rPr>
              <a:t>Visual Studio Community 2019</a:t>
            </a:r>
          </a:p>
        </p:txBody>
      </p:sp>
      <p:sp>
        <p:nvSpPr>
          <p:cNvPr name="TextBox 9" id="9"/>
          <p:cNvSpPr txBox="true"/>
          <p:nvPr/>
        </p:nvSpPr>
        <p:spPr>
          <a:xfrm rot="0">
            <a:off x="1028700" y="1019175"/>
            <a:ext cx="8920742" cy="1019175"/>
          </a:xfrm>
          <a:prstGeom prst="rect">
            <a:avLst/>
          </a:prstGeom>
        </p:spPr>
        <p:txBody>
          <a:bodyPr anchor="t" rtlCol="false" tIns="0" lIns="0" bIns="0" rIns="0">
            <a:spAutoFit/>
          </a:bodyPr>
          <a:lstStyle/>
          <a:p>
            <a:pPr algn="l" marL="0" indent="0" lvl="0">
              <a:lnSpc>
                <a:spcPts val="8009"/>
              </a:lnSpc>
              <a:spcBef>
                <a:spcPct val="0"/>
              </a:spcBef>
            </a:pPr>
            <a:r>
              <a:rPr lang="en-US" sz="6675">
                <a:solidFill>
                  <a:srgbClr val="191919"/>
                </a:solidFill>
                <a:latin typeface="Francois One"/>
              </a:rPr>
              <a:t>Các công cụ cần thiết</a:t>
            </a:r>
          </a:p>
        </p:txBody>
      </p:sp>
      <p:sp>
        <p:nvSpPr>
          <p:cNvPr name="TextBox 10" id="10"/>
          <p:cNvSpPr txBox="true"/>
          <p:nvPr/>
        </p:nvSpPr>
        <p:spPr>
          <a:xfrm rot="0">
            <a:off x="1028700" y="6683808"/>
            <a:ext cx="5569836" cy="1045210"/>
          </a:xfrm>
          <a:prstGeom prst="rect">
            <a:avLst/>
          </a:prstGeom>
        </p:spPr>
        <p:txBody>
          <a:bodyPr anchor="t" rtlCol="false" tIns="0" lIns="0" bIns="0" rIns="0">
            <a:spAutoFit/>
          </a:bodyPr>
          <a:lstStyle/>
          <a:p>
            <a:pPr algn="l" marL="0" indent="0" lvl="0">
              <a:lnSpc>
                <a:spcPts val="4160"/>
              </a:lnSpc>
              <a:spcBef>
                <a:spcPct val="0"/>
              </a:spcBef>
            </a:pPr>
            <a:r>
              <a:rPr lang="en-US" sz="3200">
                <a:solidFill>
                  <a:srgbClr val="191919"/>
                </a:solidFill>
                <a:latin typeface="Public Sans Bold"/>
              </a:rPr>
              <a:t>SQL Server Integration Services Project</a:t>
            </a:r>
          </a:p>
        </p:txBody>
      </p:sp>
      <p:sp>
        <p:nvSpPr>
          <p:cNvPr name="TextBox 11" id="11"/>
          <p:cNvSpPr txBox="true"/>
          <p:nvPr/>
        </p:nvSpPr>
        <p:spPr>
          <a:xfrm rot="0">
            <a:off x="17715396" y="9563061"/>
            <a:ext cx="211931" cy="533400"/>
          </a:xfrm>
          <a:prstGeom prst="rect">
            <a:avLst/>
          </a:prstGeom>
        </p:spPr>
        <p:txBody>
          <a:bodyPr anchor="t" rtlCol="false" tIns="0" lIns="0" bIns="0" rIns="0">
            <a:spAutoFit/>
          </a:bodyPr>
          <a:lstStyle/>
          <a:p>
            <a:pPr algn="ctr">
              <a:lnSpc>
                <a:spcPts val="4200"/>
              </a:lnSpc>
            </a:pPr>
            <a:r>
              <a:rPr lang="en-US" sz="3000">
                <a:solidFill>
                  <a:srgbClr val="FFFFFF"/>
                </a:solidFill>
                <a:latin typeface="Arimo Bold"/>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7797" y="0"/>
            <a:ext cx="18483595" cy="3623479"/>
          </a:xfrm>
          <a:prstGeom prst="rect">
            <a:avLst/>
          </a:prstGeom>
          <a:solidFill>
            <a:srgbClr val="052896"/>
          </a:solidFill>
        </p:spPr>
      </p:sp>
      <p:sp>
        <p:nvSpPr>
          <p:cNvPr name="Freeform 3" id="3"/>
          <p:cNvSpPr/>
          <p:nvPr/>
        </p:nvSpPr>
        <p:spPr>
          <a:xfrm flipH="false" flipV="false" rot="0">
            <a:off x="2142392" y="6140302"/>
            <a:ext cx="14003216" cy="1667680"/>
          </a:xfrm>
          <a:custGeom>
            <a:avLst/>
            <a:gdLst/>
            <a:ahLst/>
            <a:cxnLst/>
            <a:rect r="r" b="b" t="t" l="l"/>
            <a:pathLst>
              <a:path h="1667680" w="14003216">
                <a:moveTo>
                  <a:pt x="0" y="0"/>
                </a:moveTo>
                <a:lnTo>
                  <a:pt x="14003216" y="0"/>
                </a:lnTo>
                <a:lnTo>
                  <a:pt x="14003216" y="1667680"/>
                </a:lnTo>
                <a:lnTo>
                  <a:pt x="0" y="1667680"/>
                </a:lnTo>
                <a:lnTo>
                  <a:pt x="0" y="0"/>
                </a:lnTo>
                <a:close/>
              </a:path>
            </a:pathLst>
          </a:custGeom>
          <a:blipFill>
            <a:blip r:embed="rId2"/>
            <a:stretch>
              <a:fillRect l="0" t="0" r="0" b="0"/>
            </a:stretch>
          </a:blipFill>
        </p:spPr>
      </p:sp>
      <p:grpSp>
        <p:nvGrpSpPr>
          <p:cNvPr name="Group 4" id="4"/>
          <p:cNvGrpSpPr/>
          <p:nvPr/>
        </p:nvGrpSpPr>
        <p:grpSpPr>
          <a:xfrm rot="0">
            <a:off x="2306939" y="690399"/>
            <a:ext cx="13674122" cy="2238237"/>
            <a:chOff x="0" y="0"/>
            <a:chExt cx="18232162" cy="2984316"/>
          </a:xfrm>
        </p:grpSpPr>
        <p:sp>
          <p:nvSpPr>
            <p:cNvPr name="TextBox 5" id="5"/>
            <p:cNvSpPr txBox="true"/>
            <p:nvPr/>
          </p:nvSpPr>
          <p:spPr>
            <a:xfrm rot="0">
              <a:off x="0" y="0"/>
              <a:ext cx="18232162" cy="1828800"/>
            </a:xfrm>
            <a:prstGeom prst="rect">
              <a:avLst/>
            </a:prstGeom>
          </p:spPr>
          <p:txBody>
            <a:bodyPr anchor="t" rtlCol="false" tIns="0" lIns="0" bIns="0" rIns="0">
              <a:spAutoFit/>
            </a:bodyPr>
            <a:lstStyle/>
            <a:p>
              <a:pPr algn="ctr" marL="0" indent="0" lvl="0">
                <a:lnSpc>
                  <a:spcPts val="10800"/>
                </a:lnSpc>
                <a:spcBef>
                  <a:spcPct val="0"/>
                </a:spcBef>
              </a:pPr>
              <a:r>
                <a:rPr lang="en-US" sz="9000">
                  <a:solidFill>
                    <a:srgbClr val="FFFFFF"/>
                  </a:solidFill>
                  <a:latin typeface="Francois One"/>
                </a:rPr>
                <a:t>CONTROL FLOW</a:t>
              </a:r>
            </a:p>
          </p:txBody>
        </p:sp>
        <p:sp>
          <p:nvSpPr>
            <p:cNvPr name="TextBox 6" id="6"/>
            <p:cNvSpPr txBox="true"/>
            <p:nvPr/>
          </p:nvSpPr>
          <p:spPr>
            <a:xfrm rot="0">
              <a:off x="932364" y="2307829"/>
              <a:ext cx="16367433" cy="682413"/>
            </a:xfrm>
            <a:prstGeom prst="rect">
              <a:avLst/>
            </a:prstGeom>
          </p:spPr>
          <p:txBody>
            <a:bodyPr anchor="t" rtlCol="false" tIns="0" lIns="0" bIns="0" rIns="0">
              <a:spAutoFit/>
            </a:bodyPr>
            <a:lstStyle/>
            <a:p>
              <a:pPr algn="ctr" marL="0" indent="0" lvl="0">
                <a:lnSpc>
                  <a:spcPts val="4160"/>
                </a:lnSpc>
                <a:spcBef>
                  <a:spcPct val="0"/>
                </a:spcBef>
              </a:pPr>
              <a:r>
                <a:rPr lang="en-US" sz="3200">
                  <a:solidFill>
                    <a:srgbClr val="FFFFFF"/>
                  </a:solidFill>
                  <a:latin typeface="Public Sans"/>
                </a:rPr>
                <a:t>Điều khiển pipeline cho quá trình ingestion dữ liệu</a:t>
              </a:r>
            </a:p>
          </p:txBody>
        </p:sp>
      </p:grpSp>
      <p:sp>
        <p:nvSpPr>
          <p:cNvPr name="TextBox 7" id="7"/>
          <p:cNvSpPr txBox="true"/>
          <p:nvPr/>
        </p:nvSpPr>
        <p:spPr>
          <a:xfrm rot="0">
            <a:off x="17715396" y="9563061"/>
            <a:ext cx="211931" cy="533400"/>
          </a:xfrm>
          <a:prstGeom prst="rect">
            <a:avLst/>
          </a:prstGeom>
        </p:spPr>
        <p:txBody>
          <a:bodyPr anchor="t" rtlCol="false" tIns="0" lIns="0" bIns="0" rIns="0">
            <a:spAutoFit/>
          </a:bodyPr>
          <a:lstStyle/>
          <a:p>
            <a:pPr algn="ctr">
              <a:lnSpc>
                <a:spcPts val="4200"/>
              </a:lnSpc>
            </a:pPr>
            <a:r>
              <a:rPr lang="en-US" sz="3000">
                <a:solidFill>
                  <a:srgbClr val="191919"/>
                </a:solidFill>
                <a:latin typeface="Arimo"/>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DAGF1iuNGjE</dc:identifier>
  <dcterms:modified xsi:type="dcterms:W3CDTF">2011-08-01T06:04:30Z</dcterms:modified>
  <cp:revision>1</cp:revision>
  <dc:title>IS217-Slide</dc:title>
</cp:coreProperties>
</file>